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1" r:id="rId6"/>
    <p:sldMasterId id="2147484185" r:id="rId7"/>
    <p:sldMasterId id="2147484200" r:id="rId8"/>
    <p:sldMasterId id="2147484281" r:id="rId9"/>
  </p:sldMasterIdLst>
  <p:notesMasterIdLst>
    <p:notesMasterId r:id="rId38"/>
  </p:notesMasterIdLst>
  <p:handoutMasterIdLst>
    <p:handoutMasterId r:id="rId39"/>
  </p:handoutMasterIdLst>
  <p:sldIdLst>
    <p:sldId id="681" r:id="rId10"/>
    <p:sldId id="683" r:id="rId11"/>
    <p:sldId id="658" r:id="rId12"/>
    <p:sldId id="704" r:id="rId13"/>
    <p:sldId id="659" r:id="rId14"/>
    <p:sldId id="660" r:id="rId15"/>
    <p:sldId id="663" r:id="rId16"/>
    <p:sldId id="662" r:id="rId17"/>
    <p:sldId id="664" r:id="rId18"/>
    <p:sldId id="665" r:id="rId19"/>
    <p:sldId id="668" r:id="rId20"/>
    <p:sldId id="666" r:id="rId21"/>
    <p:sldId id="661" r:id="rId22"/>
    <p:sldId id="669" r:id="rId23"/>
    <p:sldId id="670" r:id="rId24"/>
    <p:sldId id="677" r:id="rId25"/>
    <p:sldId id="678" r:id="rId26"/>
    <p:sldId id="676" r:id="rId27"/>
    <p:sldId id="671" r:id="rId28"/>
    <p:sldId id="673" r:id="rId29"/>
    <p:sldId id="679" r:id="rId30"/>
    <p:sldId id="672" r:id="rId31"/>
    <p:sldId id="680" r:id="rId32"/>
    <p:sldId id="674" r:id="rId33"/>
    <p:sldId id="690" r:id="rId34"/>
    <p:sldId id="703" r:id="rId35"/>
    <p:sldId id="700" r:id="rId36"/>
    <p:sldId id="695" r:id="rId3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40" autoAdjust="0"/>
    <p:restoredTop sz="85781" autoAdjust="0"/>
  </p:normalViewPr>
  <p:slideViewPr>
    <p:cSldViewPr snapToGrid="0">
      <p:cViewPr varScale="1">
        <p:scale>
          <a:sx n="79" d="100"/>
          <a:sy n="79" d="100"/>
        </p:scale>
        <p:origin x="594" y="84"/>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outlineViewPr>
    <p:cViewPr>
      <p:scale>
        <a:sx n="33" d="100"/>
        <a:sy n="33" d="100"/>
      </p:scale>
      <p:origin x="0" y="-7244"/>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11/21/2014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11/21/2014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4159776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11/21/2014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925306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45CE394-BDF4-42B3-A02F-AC542AC28186}" type="datetime1">
              <a:rPr lang="en-US" smtClean="0">
                <a:solidFill>
                  <a:prstClr val="black"/>
                </a:solidFill>
              </a:rPr>
              <a:pPr/>
              <a:t>11/21/2014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1988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https://dev.windows.com/en-us/develop/Building-universal-Windows-apps</a:t>
            </a:r>
          </a:p>
          <a:p>
            <a:endParaRPr lang="en-US" dirty="0" smtClean="0"/>
          </a:p>
          <a:p>
            <a:r>
              <a:rPr lang="en-US" dirty="0" smtClean="0"/>
              <a:t>The Windows App Certification</a:t>
            </a:r>
            <a:r>
              <a:rPr lang="en-US" baseline="0" dirty="0" smtClean="0"/>
              <a:t> Kit has been extended to Phone apps. This allows a universal app to be in both Stores</a:t>
            </a:r>
            <a:endParaRPr lang="en-US" dirty="0"/>
          </a:p>
        </p:txBody>
      </p:sp>
      <p:sp>
        <p:nvSpPr>
          <p:cNvPr id="4" name="Date Placeholder 3"/>
          <p:cNvSpPr>
            <a:spLocks noGrp="1"/>
          </p:cNvSpPr>
          <p:nvPr>
            <p:ph type="dt" idx="10"/>
          </p:nvPr>
        </p:nvSpPr>
        <p:spPr/>
        <p:txBody>
          <a:bodyPr/>
          <a:lstStyle/>
          <a:p>
            <a:fld id="{831D7532-73E3-4C55-9F73-B019210AAFE6}"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49566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a:t>
            </a:r>
            <a:r>
              <a:rPr lang="en-US" baseline="0" dirty="0" smtClean="0"/>
              <a:t> a new </a:t>
            </a:r>
            <a:r>
              <a:rPr lang="en-US" baseline="0" dirty="0" err="1" smtClean="0"/>
              <a:t>HubApp</a:t>
            </a:r>
            <a:r>
              <a:rPr lang="en-US" baseline="0" dirty="0" smtClean="0"/>
              <a:t> project. Show the sample data and </a:t>
            </a:r>
            <a:r>
              <a:rPr lang="en-US" baseline="0" dirty="0" err="1" smtClean="0"/>
              <a:t>datasource</a:t>
            </a:r>
            <a:endParaRPr lang="en-US" baseline="0" dirty="0" smtClean="0"/>
          </a:p>
          <a:p>
            <a:endParaRPr lang="en-US" baseline="0" dirty="0" smtClean="0"/>
          </a:p>
          <a:p>
            <a:r>
              <a:rPr lang="en-US" baseline="0" dirty="0" smtClean="0"/>
              <a:t>Right-click on windows app, set as startup project. Then open code-behind of </a:t>
            </a:r>
            <a:r>
              <a:rPr lang="en-US" baseline="0" dirty="0" err="1" smtClean="0"/>
              <a:t>HubPage</a:t>
            </a:r>
            <a:r>
              <a:rPr lang="en-US" baseline="0" dirty="0" smtClean="0"/>
              <a:t> and show the </a:t>
            </a:r>
            <a:r>
              <a:rPr lang="en-US" baseline="0" dirty="0" err="1" smtClean="0"/>
              <a:t>NavigationHelper_LoadState</a:t>
            </a:r>
            <a:r>
              <a:rPr lang="en-US" baseline="0" dirty="0" smtClean="0"/>
              <a:t> method. Point out the call to the sample data source. Run the project (F5)</a:t>
            </a:r>
          </a:p>
          <a:p>
            <a:endParaRPr lang="en-US" baseline="0" dirty="0" smtClean="0"/>
          </a:p>
          <a:p>
            <a:r>
              <a:rPr lang="en-US" baseline="0" dirty="0" smtClean="0"/>
              <a:t>Right-click on phone app, set as startup project. Again, show code behind of </a:t>
            </a:r>
            <a:r>
              <a:rPr lang="en-US" baseline="0" dirty="0" err="1" smtClean="0"/>
              <a:t>HubPage</a:t>
            </a:r>
            <a:r>
              <a:rPr lang="en-US" baseline="0" dirty="0" smtClean="0"/>
              <a:t>, pointing out the similarities. The same method loads the same sample data. Run the project (F5)</a:t>
            </a:r>
            <a:endParaRPr lang="en-US" dirty="0"/>
          </a:p>
        </p:txBody>
      </p:sp>
      <p:sp>
        <p:nvSpPr>
          <p:cNvPr id="4" name="Date Placeholder 3"/>
          <p:cNvSpPr>
            <a:spLocks noGrp="1"/>
          </p:cNvSpPr>
          <p:nvPr>
            <p:ph type="dt" idx="10"/>
          </p:nvPr>
        </p:nvSpPr>
        <p:spPr/>
        <p:txBody>
          <a:bodyPr/>
          <a:lstStyle/>
          <a:p>
            <a:fld id="{6B8BF90D-BD61-43D7-93E0-6CBEC8B2313A}" type="datetime1">
              <a:rPr lang="en-US" smtClean="0">
                <a:solidFill>
                  <a:prstClr val="black"/>
                </a:solidFill>
              </a:rPr>
              <a:pPr/>
              <a:t>11/21/2014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2764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4FEFE75-68DA-4913-B3E8-A4425B5A08D2}" type="datetime1">
              <a:rPr lang="en-US" smtClean="0"/>
              <a:t>11/21/2014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98062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11/21/2014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3915188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3.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1553001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573363368"/>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748671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151814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9700723"/>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00224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39493451"/>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0243555"/>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259748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88822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38792350"/>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269441500"/>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11608776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15532491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982275856"/>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8734649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41148365"/>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2"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7">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760281936"/>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2"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7">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186452551"/>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89922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75407"/>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6276121"/>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794395"/>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90" indent="-284790">
              <a:buClr>
                <a:schemeClr val="tx1"/>
              </a:buClr>
              <a:buSzPct val="90000"/>
              <a:buFont typeface="Wingdings" panose="05000000000000000000" pitchFamily="2" charset="2"/>
              <a:buChar char="§"/>
              <a:defRPr sz="3529">
                <a:solidFill>
                  <a:schemeClr val="bg1"/>
                </a:soli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solidFill>
                  <a:schemeClr val="bg1"/>
                </a:soli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solidFill>
                  <a:schemeClr val="bg1"/>
                </a:soli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solidFill>
                  <a:schemeClr val="bg1"/>
                </a:soli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846612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505737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4225"/>
            <a:endParaRPr lang="en-US" sz="1688">
              <a:solidFill>
                <a:prstClr val="white"/>
              </a:solidFill>
            </a:endParaRPr>
          </a:p>
        </p:txBody>
      </p:sp>
    </p:spTree>
    <p:extLst>
      <p:ext uri="{BB962C8B-B14F-4D97-AF65-F5344CB8AC3E}">
        <p14:creationId xmlns:p14="http://schemas.microsoft.com/office/powerpoint/2010/main" val="1605894428"/>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6">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9">
                <a:solidFill>
                  <a:schemeClr val="bg1"/>
                </a:solidFill>
                <a:latin typeface="+mn-lt"/>
              </a:defRPr>
            </a:lvl1pPr>
            <a:lvl2pPr>
              <a:defRPr sz="2353">
                <a:solidFill>
                  <a:schemeClr val="bg1"/>
                </a:solidFill>
              </a:defRPr>
            </a:lvl2pPr>
            <a:lvl3pPr>
              <a:defRPr sz="1961">
                <a:solidFill>
                  <a:schemeClr val="bg1"/>
                </a:solidFill>
              </a:defRPr>
            </a:lvl3pPr>
            <a:lvl4pPr>
              <a:defRPr sz="1765">
                <a:solidFill>
                  <a:schemeClr val="bg1"/>
                </a:solidFill>
              </a:defRPr>
            </a:lvl4pPr>
            <a:lvl5pPr>
              <a:defRPr sz="1765">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723101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7982" y="6356351"/>
            <a:ext cx="2742486" cy="365125"/>
          </a:xfrm>
          <a:prstGeom prst="rect">
            <a:avLst/>
          </a:prstGeom>
        </p:spPr>
        <p:txBody>
          <a:bodyPr/>
          <a:lstStyle/>
          <a:p>
            <a:fld id="{96DFF08F-DC6B-4601-B491-B0F83F6DD2DA}" type="datetimeFigureOut">
              <a:rPr lang="en-US" smtClean="0"/>
              <a:t>11/21/2014</a:t>
            </a:fld>
            <a:endParaRPr lang="en-US" dirty="0"/>
          </a:p>
        </p:txBody>
      </p:sp>
      <p:sp>
        <p:nvSpPr>
          <p:cNvPr id="5" name="Footer Placeholder 4"/>
          <p:cNvSpPr>
            <a:spLocks noGrp="1"/>
          </p:cNvSpPr>
          <p:nvPr>
            <p:ph type="ftr" sz="quarter" idx="11"/>
          </p:nvPr>
        </p:nvSpPr>
        <p:spPr>
          <a:xfrm>
            <a:off x="4037549" y="6356351"/>
            <a:ext cx="4113728"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08357" y="6356351"/>
            <a:ext cx="2742486" cy="365125"/>
          </a:xfrm>
          <a:prstGeom prst="rect">
            <a:avLst/>
          </a:prstGeom>
        </p:spPr>
        <p:txBody>
          <a:bodyPr/>
          <a:lstStyle/>
          <a:p>
            <a:fld id="{4FAB73BC-B049-4115-A692-8D63A059BFB8}"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10617306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186631626"/>
      </p:ext>
    </p:extLst>
  </p:cSld>
  <p:clrMapOvr>
    <a:masterClrMapping/>
  </p:clrMapOvr>
  <p:transition>
    <p:fade/>
  </p:transition>
  <p:timing>
    <p:tnLst>
      <p:par>
        <p:cTn id="1" dur="indefinite" restart="never" nodeType="tmRoot"/>
      </p:par>
    </p:tnLst>
  </p:timing>
  <p:hf hdr="0"/>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0167645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1717226057"/>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895151"/>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4522535"/>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88985860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00789326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74902272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0712385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848982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50935685"/>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1606244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83157086"/>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59468744"/>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0764797"/>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97121302"/>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9128996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7999806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1039299"/>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1683287"/>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5563685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027784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5267552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884520784"/>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627067639"/>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901767493"/>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959556472"/>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948115021"/>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30402032"/>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257900376"/>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889569680"/>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144641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477627"/>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0847241"/>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539155"/>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230658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005049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831856001"/>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7756244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4413703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86891382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29285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9839904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79358624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075935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7199078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70" y="440492"/>
            <a:ext cx="2870723" cy="1318654"/>
          </a:xfrm>
          <a:prstGeom prst="rect">
            <a:avLst/>
          </a:prstGeom>
        </p:spPr>
      </p:pic>
    </p:spTree>
    <p:extLst>
      <p:ext uri="{BB962C8B-B14F-4D97-AF65-F5344CB8AC3E}">
        <p14:creationId xmlns:p14="http://schemas.microsoft.com/office/powerpoint/2010/main" val="94793577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2"/>
            <a:ext cx="5901482" cy="206206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36542164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5" y="3877272"/>
            <a:ext cx="6271784" cy="1794661"/>
          </a:xfrm>
          <a:noFill/>
        </p:spPr>
        <p:txBody>
          <a:bodyPr lIns="146304" tIns="109728" rIns="146304" bIns="109728">
            <a:noAutofit/>
          </a:bodyPr>
          <a:lstStyle>
            <a:lvl1pPr marL="0" indent="0">
              <a:spcBef>
                <a:spcPts val="0"/>
              </a:spcBef>
              <a:buNone/>
              <a:defRPr sz="352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4" y="2075840"/>
            <a:ext cx="8065659"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32989768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4"/>
            <a:ext cx="8065661" cy="1792326"/>
          </a:xfrm>
          <a:noFill/>
        </p:spPr>
        <p:txBody>
          <a:bodyPr lIns="146304" tIns="109728" rIns="146304" bIns="109728">
            <a:noAutofit/>
          </a:bodyPr>
          <a:lstStyle>
            <a:lvl1pPr marL="0" indent="0">
              <a:spcBef>
                <a:spcPts val="0"/>
              </a:spcBef>
              <a:buNone/>
              <a:defRPr sz="3526"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7" y="6061767"/>
            <a:ext cx="1522007" cy="326167"/>
          </a:xfrm>
          <a:prstGeom prst="rect">
            <a:avLst/>
          </a:prstGeom>
        </p:spPr>
      </p:pic>
    </p:spTree>
    <p:extLst>
      <p:ext uri="{BB962C8B-B14F-4D97-AF65-F5344CB8AC3E}">
        <p14:creationId xmlns:p14="http://schemas.microsoft.com/office/powerpoint/2010/main" val="34944812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91277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294191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4351436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8136955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538216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5314788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615120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gradFill>
                  <a:gsLst>
                    <a:gs pos="2920">
                      <a:schemeClr val="tx1"/>
                    </a:gs>
                    <a:gs pos="100000">
                      <a:schemeClr val="tx1"/>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376156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29549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3138076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6158881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597238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413687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070932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3767228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2"/>
            <a:ext cx="11652805" cy="899665"/>
          </a:xfrm>
        </p:spPr>
        <p:txBody>
          <a:bodyPr/>
          <a:lstStyle>
            <a:lvl1pPr>
              <a:defRPr sz="7054" baseline="0"/>
            </a:lvl1pPr>
          </a:lstStyle>
          <a:p>
            <a:r>
              <a:rPr lang="en-US" smtClean="0"/>
              <a:t>Click to edit Master title style</a:t>
            </a:r>
            <a:endParaRPr lang="en-US" dirty="0"/>
          </a:p>
        </p:txBody>
      </p:sp>
    </p:spTree>
    <p:extLst>
      <p:ext uri="{BB962C8B-B14F-4D97-AF65-F5344CB8AC3E}">
        <p14:creationId xmlns:p14="http://schemas.microsoft.com/office/powerpoint/2010/main" val="397877600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231460475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30822777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0"/>
            <a:ext cx="9858104" cy="899665"/>
          </a:xfrm>
        </p:spPr>
        <p:txBody>
          <a:bodyPr/>
          <a:lstStyle>
            <a:lvl1pPr marL="228629" indent="-228629">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11918045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2084174"/>
            <a:ext cx="9858104" cy="899665"/>
          </a:xfrm>
        </p:spPr>
        <p:txBody>
          <a:bodyPr/>
          <a:lstStyle>
            <a:lvl1pPr marL="276842" indent="-276842">
              <a:tabLst>
                <a:tab pos="276842"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4"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42319234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63" indent="0">
              <a:buNone/>
              <a:defRPr/>
            </a:lvl3pPr>
            <a:lvl4pPr marL="447924" indent="0">
              <a:buNone/>
              <a:defRPr/>
            </a:lvl4pPr>
            <a:lvl5pPr marL="671887" indent="0">
              <a:buNone/>
              <a:defRPr/>
            </a:lvl5pPr>
          </a:lstStyle>
          <a:p>
            <a:pPr lvl="0"/>
            <a:r>
              <a:rPr lang="en-US" smtClean="0"/>
              <a:t>Click to edit Master text styles</a:t>
            </a:r>
          </a:p>
        </p:txBody>
      </p:sp>
      <p:sp>
        <p:nvSpPr>
          <p:cNvPr id="4" name="Title 1"/>
          <p:cNvSpPr>
            <a:spLocks noGrp="1"/>
          </p:cNvSpPr>
          <p:nvPr>
            <p:ph type="title"/>
          </p:nvPr>
        </p:nvSpPr>
        <p:spPr>
          <a:xfrm>
            <a:off x="276950" y="1187622"/>
            <a:ext cx="11652805" cy="899665"/>
          </a:xfrm>
        </p:spPr>
        <p:txBody>
          <a:bodyPr/>
          <a:lstStyle>
            <a:lvl1pPr>
              <a:defRPr sz="7054"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28441666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80832874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5" y="2"/>
            <a:ext cx="6049293" cy="6857999"/>
          </a:xfrm>
          <a:prstGeom prst="rect">
            <a:avLst/>
          </a:prstGeom>
        </p:spPr>
      </p:pic>
    </p:spTree>
    <p:extLst>
      <p:ext uri="{BB962C8B-B14F-4D97-AF65-F5344CB8AC3E}">
        <p14:creationId xmlns:p14="http://schemas.microsoft.com/office/powerpoint/2010/main" val="399622109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73834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63297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098382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0282559"/>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037351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721400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929146230"/>
      </p:ext>
    </p:extLst>
  </p:cSld>
  <p:clrMapOvr>
    <a:masterClrMapping/>
  </p:clrMapOvr>
  <p:transition>
    <p:fade/>
  </p:transition>
  <p:timing>
    <p:tnLst>
      <p:par>
        <p:cTn id="1" dur="indefinite" restart="never" nodeType="tmRoot"/>
      </p:par>
    </p:tnLst>
  </p:timing>
  <p:hf hdr="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434179847"/>
      </p:ext>
    </p:extLst>
  </p:cSld>
  <p:clrMapOvr>
    <a:masterClrMapping/>
  </p:clrMapOvr>
  <p:transition>
    <p:fade/>
  </p:transition>
  <p:timing>
    <p:tnLst>
      <p:par>
        <p:cTn id="1" dur="indefinite" restart="never" nodeType="tmRoot"/>
      </p:par>
    </p:tnLst>
  </p:timing>
  <p:hf hdr="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4" y="424446"/>
            <a:ext cx="10052322" cy="1168379"/>
          </a:xfrm>
          <a:prstGeom prst="rect">
            <a:avLst/>
          </a:prstGeom>
        </p:spPr>
        <p:txBody>
          <a:bodyPr anchor="b"/>
          <a:lstStyle>
            <a:lvl1pPr marL="0" indent="0" algn="l" defTabSz="914001" rtl="0" eaLnBrk="1" latinLnBrk="0" hangingPunct="1">
              <a:lnSpc>
                <a:spcPct val="90000"/>
              </a:lnSpc>
              <a:spcBef>
                <a:spcPct val="20000"/>
              </a:spcBef>
              <a:buClr>
                <a:srgbClr val="00DCFF"/>
              </a:buClr>
              <a:buSzPct val="90000"/>
              <a:buFont typeface="Arial" pitchFamily="34" charset="0"/>
              <a:buNone/>
              <a:defRPr lang="en-US" sz="4199"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399" baseline="0">
                <a:solidFill>
                  <a:schemeClr val="bg1"/>
                </a:solidFill>
              </a:defRPr>
            </a:lvl1pPr>
            <a:lvl2pPr>
              <a:defRPr sz="2399">
                <a:solidFill>
                  <a:srgbClr val="83B800">
                    <a:alpha val="99000"/>
                  </a:srgbClr>
                </a:solidFill>
              </a:defRPr>
            </a:lvl2pPr>
            <a:lvl3pPr>
              <a:defRPr sz="2399">
                <a:solidFill>
                  <a:srgbClr val="83B800">
                    <a:alpha val="99000"/>
                  </a:srgbClr>
                </a:solidFill>
              </a:defRPr>
            </a:lvl3pPr>
            <a:lvl4pPr>
              <a:defRPr sz="2399">
                <a:solidFill>
                  <a:srgbClr val="83B800">
                    <a:alpha val="99000"/>
                  </a:srgbClr>
                </a:solidFill>
              </a:defRPr>
            </a:lvl4pPr>
            <a:lvl5pPr>
              <a:defRPr sz="2399">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1997485940"/>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7"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3"/>
            <a:ext cx="11722682" cy="1205345"/>
          </a:xfrm>
          <a:prstGeom prst="rect">
            <a:avLst/>
          </a:prstGeom>
        </p:spPr>
        <p:txBody>
          <a:bodyPr/>
          <a:lstStyle>
            <a:lvl1pPr>
              <a:defRPr sz="3999">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97197656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52353258"/>
      </p:ext>
    </p:extLst>
  </p:cSld>
  <p:clrMapOvr>
    <a:masterClrMapping/>
  </p:clrMapOvr>
  <p:transition>
    <p:fade/>
  </p:transition>
  <p:timing>
    <p:tnLst>
      <p:par>
        <p:cTn id="1" dur="indefinite" restart="never" nodeType="tmRoot"/>
      </p:par>
    </p:tnLst>
  </p:timing>
  <p:hf hdr="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099801"/>
      </p:ext>
    </p:extLst>
  </p:cSld>
  <p:clrMapOvr>
    <a:masterClrMapping/>
  </p:clrMapOvr>
  <p:transition>
    <p:fade/>
  </p:transition>
  <p:timing>
    <p:tnLst>
      <p:par>
        <p:cTn id="1" dur="indefinite" restart="never" nodeType="tmRoot"/>
      </p:par>
    </p:tnLst>
  </p:timing>
  <p:hf hdr="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3678258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32503120"/>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1" y="289512"/>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a:prstGeom prst="rect">
            <a:avLst/>
          </a:prstGeom>
        </p:spPr>
        <p:txBody>
          <a:bodyPr/>
          <a:lstStyle>
            <a:lvl1pPr marL="0" indent="0">
              <a:buNone/>
              <a:defRPr>
                <a:gradFill>
                  <a:gsLst>
                    <a:gs pos="2920">
                      <a:schemeClr val="tx2"/>
                    </a:gs>
                    <a:gs pos="39000">
                      <a:schemeClr val="tx2"/>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466283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028323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086444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222740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593926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562980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7982" y="6356351"/>
            <a:ext cx="2742486" cy="365125"/>
          </a:xfrm>
          <a:prstGeom prst="rect">
            <a:avLst/>
          </a:prstGeom>
        </p:spPr>
        <p:txBody>
          <a:bodyPr/>
          <a:lstStyle/>
          <a:p>
            <a:fld id="{96DFF08F-DC6B-4601-B491-B0F83F6DD2DA}" type="datetimeFigureOut">
              <a:rPr lang="en-US" smtClean="0"/>
              <a:t>11/21/2014</a:t>
            </a:fld>
            <a:endParaRPr lang="en-US" dirty="0"/>
          </a:p>
        </p:txBody>
      </p:sp>
      <p:sp>
        <p:nvSpPr>
          <p:cNvPr id="5" name="Footer Placeholder 4"/>
          <p:cNvSpPr>
            <a:spLocks noGrp="1"/>
          </p:cNvSpPr>
          <p:nvPr>
            <p:ph type="ftr" sz="quarter" idx="11"/>
          </p:nvPr>
        </p:nvSpPr>
        <p:spPr>
          <a:xfrm>
            <a:off x="4037549" y="6356351"/>
            <a:ext cx="4113728"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08357" y="6356351"/>
            <a:ext cx="2742486" cy="365125"/>
          </a:xfrm>
          <a:prstGeom prst="rect">
            <a:avLst/>
          </a:prstGeom>
        </p:spPr>
        <p:txBody>
          <a:bodyPr/>
          <a:lstStyle/>
          <a:p>
            <a:fld id="{4FAB73BC-B049-4115-A692-8D63A059BFB8}"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3185618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a:prstGeom prst="rect">
            <a:avLst/>
          </a:prstGeo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a:xfrm>
            <a:off x="269170" y="289512"/>
            <a:ext cx="11652805" cy="899665"/>
          </a:xfrm>
          <a:prstGeom prst="rect">
            <a:avLst/>
          </a:prstGeom>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2434392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70788355"/>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a:xfrm>
            <a:off x="269170" y="289512"/>
            <a:ext cx="11652805" cy="899665"/>
          </a:xfrm>
          <a:prstGeom prst="rect">
            <a:avLst/>
          </a:prstGeo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150519351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prstGeom prst="rect">
            <a:avLst/>
          </a:prstGeo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11272009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a:prstGeom prst="rect">
            <a:avLst/>
          </a:prstGeo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801441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49877785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2"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5248723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9"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2"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5722769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39646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000286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40332871"/>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004882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theme" Target="../theme/theme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5.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theme" Target="../theme/theme4.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9" Type="http://schemas.openxmlformats.org/officeDocument/2006/relationships/slideLayout" Target="../slideLayouts/slideLayout131.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42" Type="http://schemas.openxmlformats.org/officeDocument/2006/relationships/image" Target="../media/image4.png"/><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38" Type="http://schemas.openxmlformats.org/officeDocument/2006/relationships/slideLayout" Target="../slideLayouts/slideLayout130.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41" Type="http://schemas.openxmlformats.org/officeDocument/2006/relationships/theme" Target="../theme/theme5.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37" Type="http://schemas.openxmlformats.org/officeDocument/2006/relationships/slideLayout" Target="../slideLayouts/slideLayout129.xml"/><Relationship Id="rId40" Type="http://schemas.openxmlformats.org/officeDocument/2006/relationships/slideLayout" Target="../slideLayouts/slideLayout132.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slideLayout" Target="../slideLayouts/slideLayout128.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43"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34" Type="http://schemas.openxmlformats.org/officeDocument/2006/relationships/slideLayout" Target="../slideLayouts/slideLayout166.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slideLayout" Target="../slideLayouts/slideLayout165.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37" Type="http://schemas.openxmlformats.org/officeDocument/2006/relationships/image" Target="../media/image5.png"/><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36" Type="http://schemas.openxmlformats.org/officeDocument/2006/relationships/image" Target="../media/image4.png"/><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35"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6" r:id="rId22"/>
    <p:sldLayoutId id="2147484147" r:id="rId23"/>
    <p:sldLayoutId id="2147484148" r:id="rId24"/>
    <p:sldLayoutId id="2147484150" r:id="rId25"/>
    <p:sldLayoutId id="2147484235" r:id="rId26"/>
    <p:sldLayoutId id="2147484280"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1617213719"/>
      </p:ext>
    </p:extLst>
  </p:cSld>
  <p:clrMap bg1="dk1" tx1="lt1" bg2="dk2" tx2="lt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 id="2147484165" r:id="rId14"/>
    <p:sldLayoutId id="2147484166" r:id="rId15"/>
    <p:sldLayoutId id="2147484167" r:id="rId16"/>
    <p:sldLayoutId id="2147484168" r:id="rId17"/>
    <p:sldLayoutId id="2147484169" r:id="rId18"/>
    <p:sldLayoutId id="2147484170" r:id="rId19"/>
    <p:sldLayoutId id="2147484171" r:id="rId20"/>
    <p:sldLayoutId id="2147484172" r:id="rId21"/>
    <p:sldLayoutId id="2147484173" r:id="rId22"/>
    <p:sldLayoutId id="2147484174" r:id="rId23"/>
    <p:sldLayoutId id="2147484175" r:id="rId24"/>
    <p:sldLayoutId id="2147484176" r:id="rId25"/>
    <p:sldLayoutId id="2147484177" r:id="rId26"/>
    <p:sldLayoutId id="2147484178" r:id="rId27"/>
    <p:sldLayoutId id="2147484179" r:id="rId28"/>
    <p:sldLayoutId id="2147484180" r:id="rId29"/>
    <p:sldLayoutId id="2147484181" r:id="rId30"/>
    <p:sldLayoutId id="2147484182" r:id="rId31"/>
    <p:sldLayoutId id="2147484183" r:id="rId32"/>
    <p:sldLayoutId id="2147484184" r:id="rId33"/>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2010627558"/>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 id="2147484198" r:id="rId13"/>
    <p:sldLayoutId id="2147484199" r:id="rId14"/>
    <p:sldLayoutId id="2147484274" r:id="rId15"/>
    <p:sldLayoutId id="2147484275" r:id="rId16"/>
    <p:sldLayoutId id="2147484276" r:id="rId17"/>
    <p:sldLayoutId id="2147484277" r:id="rId18"/>
    <p:sldLayoutId id="2147484278" r:id="rId19"/>
    <p:sldLayoutId id="2147484279" r:id="rId20"/>
  </p:sldLayoutIdLst>
  <p:transition>
    <p:fade/>
  </p:transition>
  <p:timing>
    <p:tnLst>
      <p:par>
        <p:cTn id="1" dur="indefinite" restart="never" nodeType="tmRoot"/>
      </p:par>
    </p:tnLst>
  </p:timing>
  <p:hf hdr="0"/>
  <p:txStyles>
    <p:titleStyle>
      <a:lvl1pPr algn="l" defTabSz="914001" rtl="0" eaLnBrk="1" latinLnBrk="0" hangingPunct="1">
        <a:lnSpc>
          <a:spcPct val="90000"/>
        </a:lnSpc>
        <a:spcBef>
          <a:spcPct val="0"/>
        </a:spcBef>
        <a:buNone/>
        <a:defRPr lang="en-US" sz="4799"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001" rtl="0" eaLnBrk="1" latinLnBrk="0" hangingPunct="1">
        <a:lnSpc>
          <a:spcPct val="90000"/>
        </a:lnSpc>
        <a:spcBef>
          <a:spcPct val="20000"/>
        </a:spcBef>
        <a:buClr>
          <a:srgbClr val="00DCFF"/>
        </a:buClr>
        <a:buSzPct val="90000"/>
        <a:buFont typeface="Arial" pitchFamily="34" charset="0"/>
        <a:buNone/>
        <a:defRPr sz="2399" kern="1200">
          <a:solidFill>
            <a:schemeClr val="tx1">
              <a:lumMod val="75000"/>
              <a:lumOff val="25000"/>
              <a:alpha val="99000"/>
            </a:schemeClr>
          </a:solidFill>
          <a:latin typeface="+mn-lt"/>
          <a:ea typeface="+mn-ea"/>
          <a:cs typeface="+mn-cs"/>
        </a:defRPr>
      </a:lvl1pPr>
      <a:lvl2pPr marL="460192" indent="0" algn="l" defTabSz="914001" rtl="0" eaLnBrk="1" latinLnBrk="0" hangingPunct="1">
        <a:lnSpc>
          <a:spcPct val="90000"/>
        </a:lnSpc>
        <a:spcBef>
          <a:spcPct val="20000"/>
        </a:spcBef>
        <a:buClr>
          <a:srgbClr val="00DCFF"/>
        </a:buClr>
        <a:buSzPct val="90000"/>
        <a:buFont typeface="Arial" pitchFamily="34" charset="0"/>
        <a:buNone/>
        <a:defRPr sz="1999" kern="1200">
          <a:solidFill>
            <a:schemeClr val="tx1">
              <a:lumMod val="75000"/>
              <a:lumOff val="25000"/>
              <a:alpha val="99000"/>
            </a:schemeClr>
          </a:solidFill>
          <a:latin typeface="+mn-lt"/>
          <a:ea typeface="+mn-ea"/>
          <a:cs typeface="+mn-cs"/>
        </a:defRPr>
      </a:lvl2pPr>
      <a:lvl3pPr marL="855324" indent="0" algn="l" defTabSz="914001" rtl="0" eaLnBrk="1" latinLnBrk="0" hangingPunct="1">
        <a:lnSpc>
          <a:spcPct val="90000"/>
        </a:lnSpc>
        <a:spcBef>
          <a:spcPct val="20000"/>
        </a:spcBef>
        <a:buClr>
          <a:srgbClr val="00DCFF"/>
        </a:buClr>
        <a:buSzPct val="90000"/>
        <a:buFont typeface="Arial" pitchFamily="34" charset="0"/>
        <a:buNone/>
        <a:defRPr sz="1799" kern="1200">
          <a:solidFill>
            <a:schemeClr val="tx1">
              <a:lumMod val="75000"/>
              <a:lumOff val="25000"/>
              <a:alpha val="99000"/>
            </a:schemeClr>
          </a:solidFill>
          <a:latin typeface="+mn-lt"/>
          <a:ea typeface="+mn-ea"/>
          <a:cs typeface="+mn-cs"/>
        </a:defRPr>
      </a:lvl3pPr>
      <a:lvl4pPr marL="1258390"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328"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791698927"/>
      </p:ext>
    </p:extLst>
  </p:cSld>
  <p:clrMap bg1="dk1" tx1="lt1" bg2="dk2" tx2="lt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 id="2147484212" r:id="rId12"/>
    <p:sldLayoutId id="2147484213" r:id="rId13"/>
    <p:sldLayoutId id="2147484214" r:id="rId14"/>
    <p:sldLayoutId id="2147484215" r:id="rId15"/>
    <p:sldLayoutId id="2147484216" r:id="rId16"/>
    <p:sldLayoutId id="2147484217" r:id="rId17"/>
    <p:sldLayoutId id="2147484218" r:id="rId18"/>
    <p:sldLayoutId id="2147484219" r:id="rId19"/>
    <p:sldLayoutId id="2147484220" r:id="rId20"/>
    <p:sldLayoutId id="2147484221" r:id="rId21"/>
    <p:sldLayoutId id="2147484222" r:id="rId22"/>
    <p:sldLayoutId id="2147484223" r:id="rId23"/>
    <p:sldLayoutId id="2147484224" r:id="rId24"/>
    <p:sldLayoutId id="2147484225" r:id="rId25"/>
    <p:sldLayoutId id="2147484226" r:id="rId26"/>
    <p:sldLayoutId id="2147484227" r:id="rId27"/>
    <p:sldLayoutId id="2147484228" r:id="rId28"/>
    <p:sldLayoutId id="2147484229" r:id="rId29"/>
    <p:sldLayoutId id="2147484230" r:id="rId30"/>
    <p:sldLayoutId id="2147484231" r:id="rId31"/>
    <p:sldLayoutId id="2147484232" r:id="rId32"/>
    <p:sldLayoutId id="2147484233" r:id="rId33"/>
    <p:sldLayoutId id="2147484234" r:id="rId34"/>
    <p:sldLayoutId id="2147484270" r:id="rId35"/>
    <p:sldLayoutId id="2147484271" r:id="rId36"/>
    <p:sldLayoutId id="2147484272" r:id="rId37"/>
    <p:sldLayoutId id="2147484273" r:id="rId38"/>
    <p:sldLayoutId id="2147484268" r:id="rId39"/>
    <p:sldLayoutId id="2147484269" r:id="rId40"/>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3"/>
        </a:buBlip>
        <a:tabLst/>
        <a:defRPr sz="3921" kern="1200" spc="0" baseline="0">
          <a:solidFill>
            <a:schemeClr val="bg1">
              <a:lumMod val="75000"/>
            </a:schemeClr>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3"/>
        </a:buBlip>
        <a:tabLst/>
        <a:defRPr sz="2353" kern="1200" spc="0" baseline="0">
          <a:solidFill>
            <a:schemeClr val="bg1">
              <a:lumMod val="75000"/>
            </a:schemeClr>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3"/>
        </a:buBlip>
        <a:tabLst/>
        <a:defRPr sz="2353" kern="1200" spc="0" baseline="0">
          <a:solidFill>
            <a:schemeClr val="bg1">
              <a:lumMod val="75000"/>
            </a:schemeClr>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3"/>
        </a:buBlip>
        <a:tabLst/>
        <a:defRPr sz="1961" kern="1200" spc="0" baseline="0">
          <a:solidFill>
            <a:schemeClr val="bg1">
              <a:lumMod val="75000"/>
            </a:schemeClr>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3"/>
        </a:buBlip>
        <a:tabLst/>
        <a:defRPr sz="1961" kern="1200" spc="0" baseline="0">
          <a:solidFill>
            <a:schemeClr val="bg1">
              <a:lumMod val="75000"/>
            </a:schemeClr>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92317895"/>
      </p:ext>
    </p:extLst>
  </p:cSld>
  <p:clrMap bg1="dk1" tx1="lt1" bg2="dk2" tx2="lt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 id="2147484300" r:id="rId19"/>
    <p:sldLayoutId id="2147484301" r:id="rId20"/>
    <p:sldLayoutId id="2147484302" r:id="rId21"/>
    <p:sldLayoutId id="2147484303" r:id="rId22"/>
    <p:sldLayoutId id="2147484304" r:id="rId23"/>
    <p:sldLayoutId id="2147484305" r:id="rId24"/>
    <p:sldLayoutId id="2147484306" r:id="rId25"/>
    <p:sldLayoutId id="2147484307" r:id="rId26"/>
    <p:sldLayoutId id="2147484308" r:id="rId27"/>
    <p:sldLayoutId id="2147484309" r:id="rId28"/>
    <p:sldLayoutId id="2147484310" r:id="rId29"/>
    <p:sldLayoutId id="2147484311" r:id="rId30"/>
    <p:sldLayoutId id="2147484312" r:id="rId31"/>
    <p:sldLayoutId id="2147484313" r:id="rId32"/>
    <p:sldLayoutId id="2147484314" r:id="rId33"/>
    <p:sldLayoutId id="214748431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7.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 Id="rId4" Type="http://schemas.openxmlformats.org/officeDocument/2006/relationships/image" Target="../media/image50.jpg"/></Relationships>
</file>

<file path=ppt/slides/_rels/slide27.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6.xml"/><Relationship Id="rId6" Type="http://schemas.openxmlformats.org/officeDocument/2006/relationships/image" Target="../media/image53.png"/><Relationship Id="rId5" Type="http://schemas.openxmlformats.org/officeDocument/2006/relationships/image" Target="../media/image52.emf"/><Relationship Id="rId4" Type="http://schemas.openxmlformats.org/officeDocument/2006/relationships/image" Target="../media/image51.emf"/><Relationship Id="rId9"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1.png"/><Relationship Id="rId3" Type="http://schemas.openxmlformats.org/officeDocument/2006/relationships/image" Target="../media/image18.emf"/><Relationship Id="rId7" Type="http://schemas.openxmlformats.org/officeDocument/2006/relationships/image" Target="../media/image22.png"/><Relationship Id="rId12" Type="http://schemas.openxmlformats.org/officeDocument/2006/relationships/image" Target="../media/image26.png"/><Relationship Id="rId17" Type="http://schemas.microsoft.com/office/2007/relationships/hdphoto" Target="../media/hdphoto2.wdp"/><Relationship Id="rId2" Type="http://schemas.openxmlformats.org/officeDocument/2006/relationships/image" Target="../media/image17.png"/><Relationship Id="rId16" Type="http://schemas.openxmlformats.org/officeDocument/2006/relationships/image" Target="../media/image30.png"/><Relationship Id="rId20" Type="http://schemas.openxmlformats.org/officeDocument/2006/relationships/image" Target="../media/image33.png"/><Relationship Id="rId1" Type="http://schemas.openxmlformats.org/officeDocument/2006/relationships/slideLayout" Target="../slideLayouts/slideLayout150.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emf"/><Relationship Id="rId15" Type="http://schemas.openxmlformats.org/officeDocument/2006/relationships/image" Target="../media/image29.png"/><Relationship Id="rId10" Type="http://schemas.microsoft.com/office/2007/relationships/hdphoto" Target="../media/hdphoto1.wdp"/><Relationship Id="rId19" Type="http://schemas.openxmlformats.org/officeDocument/2006/relationships/image" Target="../media/image32.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Tree>
    <p:extLst>
      <p:ext uri="{BB962C8B-B14F-4D97-AF65-F5344CB8AC3E}">
        <p14:creationId xmlns:p14="http://schemas.microsoft.com/office/powerpoint/2010/main" val="2228441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Solution contains three projects</a:t>
            </a:r>
          </a:p>
          <a:p>
            <a:pPr lvl="1"/>
            <a:r>
              <a:rPr lang="en-US" dirty="0" smtClean="0"/>
              <a:t>Windows</a:t>
            </a:r>
          </a:p>
          <a:p>
            <a:pPr lvl="1"/>
            <a:r>
              <a:rPr lang="en-US" dirty="0" smtClean="0"/>
              <a:t>Phone</a:t>
            </a:r>
          </a:p>
          <a:p>
            <a:pPr lvl="1"/>
            <a:r>
              <a:rPr lang="en-US" dirty="0" smtClean="0"/>
              <a:t>Shared</a:t>
            </a:r>
          </a:p>
          <a:p>
            <a:pPr lvl="0"/>
            <a:r>
              <a:rPr lang="en-US" dirty="0" smtClean="0"/>
              <a:t>Shared is a special</a:t>
            </a:r>
            <a:r>
              <a:rPr lang="en-US" baseline="0" dirty="0" smtClean="0"/>
              <a:t> project type</a:t>
            </a:r>
          </a:p>
          <a:p>
            <a:pPr lvl="1"/>
            <a:r>
              <a:rPr lang="en-US" dirty="0" smtClean="0"/>
              <a:t>File type is “</a:t>
            </a:r>
            <a:r>
              <a:rPr lang="en-US" dirty="0" err="1" smtClean="0"/>
              <a:t>shproj</a:t>
            </a:r>
            <a:r>
              <a:rPr lang="en-US" dirty="0" smtClean="0"/>
              <a:t>”</a:t>
            </a:r>
          </a:p>
          <a:p>
            <a:pPr lvl="1"/>
            <a:r>
              <a:rPr lang="en-US" dirty="0" smtClean="0"/>
              <a:t>Does not contain references</a:t>
            </a:r>
          </a:p>
          <a:p>
            <a:pPr lvl="1"/>
            <a:r>
              <a:rPr lang="en-US" dirty="0" smtClean="0"/>
              <a:t>Does not build</a:t>
            </a:r>
          </a:p>
        </p:txBody>
      </p:sp>
      <p:sp>
        <p:nvSpPr>
          <p:cNvPr id="3" name="Title 2"/>
          <p:cNvSpPr>
            <a:spLocks noGrp="1"/>
          </p:cNvSpPr>
          <p:nvPr>
            <p:ph type="title"/>
          </p:nvPr>
        </p:nvSpPr>
        <p:spPr/>
        <p:txBody>
          <a:bodyPr/>
          <a:lstStyle/>
          <a:p>
            <a:r>
              <a:rPr lang="en-US" dirty="0" smtClean="0"/>
              <a:t>Universal App project</a:t>
            </a:r>
            <a:r>
              <a:rPr lang="en-US" baseline="0" dirty="0" smtClean="0"/>
              <a:t> template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pic>
        <p:nvPicPr>
          <p:cNvPr id="5" name="Picture 4"/>
          <p:cNvPicPr>
            <a:picLocks noChangeAspect="1"/>
          </p:cNvPicPr>
          <p:nvPr/>
        </p:nvPicPr>
        <p:blipFill>
          <a:blip r:embed="rId2"/>
          <a:stretch>
            <a:fillRect/>
          </a:stretch>
        </p:blipFill>
        <p:spPr>
          <a:xfrm>
            <a:off x="7483260" y="1087337"/>
            <a:ext cx="4184865" cy="4940554"/>
          </a:xfrm>
          <a:prstGeom prst="rect">
            <a:avLst/>
          </a:prstGeom>
        </p:spPr>
      </p:pic>
    </p:spTree>
    <p:extLst>
      <p:ext uri="{BB962C8B-B14F-4D97-AF65-F5344CB8AC3E}">
        <p14:creationId xmlns:p14="http://schemas.microsoft.com/office/powerpoint/2010/main" val="391513104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4523943" cy="1975926"/>
          </a:xfrm>
        </p:spPr>
        <p:txBody>
          <a:bodyPr/>
          <a:lstStyle/>
          <a:p>
            <a:pPr lvl="0"/>
            <a:r>
              <a:rPr lang="en-US" dirty="0" smtClean="0"/>
              <a:t>Shared</a:t>
            </a:r>
            <a:r>
              <a:rPr lang="en-US" baseline="0" dirty="0" smtClean="0"/>
              <a:t> items imported into other projects</a:t>
            </a:r>
          </a:p>
          <a:p>
            <a:pPr lvl="0"/>
            <a:r>
              <a:rPr lang="en-US" baseline="0" dirty="0" smtClean="0"/>
              <a:t>Compile-time constants</a:t>
            </a:r>
          </a:p>
          <a:p>
            <a:pPr lvl="1"/>
            <a:r>
              <a:rPr lang="en-US" dirty="0" smtClean="0"/>
              <a:t>#if WINDOWS_APP</a:t>
            </a:r>
          </a:p>
          <a:p>
            <a:pPr lvl="1"/>
            <a:r>
              <a:rPr lang="en-US" dirty="0" smtClean="0"/>
              <a:t>#</a:t>
            </a:r>
            <a:r>
              <a:rPr lang="en-US" dirty="0" err="1" smtClean="0"/>
              <a:t>endif</a:t>
            </a:r>
            <a:endParaRPr lang="en-US" dirty="0" smtClean="0"/>
          </a:p>
          <a:p>
            <a:pPr lvl="1"/>
            <a:endParaRPr lang="en-US" dirty="0" smtClean="0"/>
          </a:p>
          <a:p>
            <a:pPr lvl="1"/>
            <a:r>
              <a:rPr lang="en-US" dirty="0" smtClean="0"/>
              <a:t>#if WINDOWS_PHONE_APP</a:t>
            </a:r>
          </a:p>
          <a:p>
            <a:pPr lvl="1"/>
            <a:r>
              <a:rPr lang="en-US" dirty="0" smtClean="0"/>
              <a:t>#</a:t>
            </a:r>
            <a:r>
              <a:rPr lang="en-US" dirty="0" err="1" smtClean="0"/>
              <a:t>endif</a:t>
            </a:r>
            <a:endParaRPr lang="en-US" dirty="0"/>
          </a:p>
        </p:txBody>
      </p:sp>
      <p:sp>
        <p:nvSpPr>
          <p:cNvPr id="3" name="Title 2"/>
          <p:cNvSpPr>
            <a:spLocks noGrp="1"/>
          </p:cNvSpPr>
          <p:nvPr>
            <p:ph type="title"/>
          </p:nvPr>
        </p:nvSpPr>
        <p:spPr/>
        <p:txBody>
          <a:bodyPr/>
          <a:lstStyle/>
          <a:p>
            <a:r>
              <a:rPr lang="en-US" dirty="0" smtClean="0"/>
              <a:t>Universal App project</a:t>
            </a:r>
            <a:r>
              <a:rPr lang="en-US" baseline="0" dirty="0" smtClean="0"/>
              <a:t> template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pic>
        <p:nvPicPr>
          <p:cNvPr id="5" name="Picture 4"/>
          <p:cNvPicPr>
            <a:picLocks noChangeAspect="1"/>
          </p:cNvPicPr>
          <p:nvPr/>
        </p:nvPicPr>
        <p:blipFill>
          <a:blip r:embed="rId2"/>
          <a:stretch>
            <a:fillRect/>
          </a:stretch>
        </p:blipFill>
        <p:spPr>
          <a:xfrm>
            <a:off x="5158061" y="1157164"/>
            <a:ext cx="6510064" cy="4872276"/>
          </a:xfrm>
          <a:prstGeom prst="rect">
            <a:avLst/>
          </a:prstGeom>
        </p:spPr>
      </p:pic>
    </p:spTree>
    <p:extLst>
      <p:ext uri="{BB962C8B-B14F-4D97-AF65-F5344CB8AC3E}">
        <p14:creationId xmlns:p14="http://schemas.microsoft.com/office/powerpoint/2010/main" val="17350663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C</a:t>
            </a:r>
            <a:r>
              <a:rPr lang="en-US" baseline="0" dirty="0" smtClean="0"/>
              <a:t>ontains sample data in Shared project</a:t>
            </a:r>
          </a:p>
          <a:p>
            <a:pPr lvl="1"/>
            <a:r>
              <a:rPr lang="en-US" dirty="0" err="1" smtClean="0"/>
              <a:t>SampleData.json</a:t>
            </a:r>
            <a:endParaRPr lang="en-US" dirty="0" smtClean="0"/>
          </a:p>
          <a:p>
            <a:pPr lvl="0"/>
            <a:r>
              <a:rPr lang="en-US" dirty="0" smtClean="0"/>
              <a:t>Phone app</a:t>
            </a:r>
            <a:r>
              <a:rPr lang="en-US" baseline="0" dirty="0" smtClean="0"/>
              <a:t> is completely data-bound</a:t>
            </a:r>
          </a:p>
          <a:p>
            <a:pPr lvl="0"/>
            <a:r>
              <a:rPr lang="en-US" baseline="0" dirty="0" smtClean="0"/>
              <a:t>Windows app only binds “Section 3”</a:t>
            </a:r>
            <a:endParaRPr lang="en-US" dirty="0"/>
          </a:p>
        </p:txBody>
      </p:sp>
      <p:sp>
        <p:nvSpPr>
          <p:cNvPr id="3" name="Title 2"/>
          <p:cNvSpPr>
            <a:spLocks noGrp="1"/>
          </p:cNvSpPr>
          <p:nvPr>
            <p:ph type="title"/>
          </p:nvPr>
        </p:nvSpPr>
        <p:spPr/>
        <p:txBody>
          <a:bodyPr/>
          <a:lstStyle/>
          <a:p>
            <a:r>
              <a:rPr lang="en-US" dirty="0"/>
              <a:t>Universal App project template</a:t>
            </a:r>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spTree>
    <p:extLst>
      <p:ext uri="{BB962C8B-B14F-4D97-AF65-F5344CB8AC3E}">
        <p14:creationId xmlns:p14="http://schemas.microsoft.com/office/powerpoint/2010/main" val="30563059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Universal</a:t>
            </a:r>
            <a:r>
              <a:rPr lang="en-US" baseline="0" dirty="0" smtClean="0"/>
              <a:t> App template</a:t>
            </a:r>
            <a:endParaRPr lang="en-US" dirty="0"/>
          </a:p>
        </p:txBody>
      </p:sp>
    </p:spTree>
    <p:extLst>
      <p:ext uri="{BB962C8B-B14F-4D97-AF65-F5344CB8AC3E}">
        <p14:creationId xmlns:p14="http://schemas.microsoft.com/office/powerpoint/2010/main" val="3222560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Office 365</a:t>
            </a:r>
            <a:endParaRPr lang="en-US" dirty="0"/>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677967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pPr lvl="0"/>
            <a:r>
              <a:rPr lang="en-US" dirty="0" smtClean="0"/>
              <a:t>Add Connected Service</a:t>
            </a:r>
          </a:p>
          <a:p>
            <a:pPr lvl="1"/>
            <a:r>
              <a:rPr lang="en-US" dirty="0" smtClean="0"/>
              <a:t>Need to add</a:t>
            </a:r>
            <a:r>
              <a:rPr lang="en-US" baseline="0" dirty="0" smtClean="0"/>
              <a:t> to both Windows and Phone projects</a:t>
            </a:r>
          </a:p>
          <a:p>
            <a:pPr lvl="2"/>
            <a:r>
              <a:rPr lang="en-US" dirty="0" smtClean="0"/>
              <a:t>As of September</a:t>
            </a:r>
            <a:r>
              <a:rPr lang="en-US" baseline="0" dirty="0" smtClean="0"/>
              <a:t> 2014, Office 365 libraries not compatible for Phone projects</a:t>
            </a:r>
          </a:p>
          <a:p>
            <a:pPr lvl="0"/>
            <a:r>
              <a:rPr lang="en-US" dirty="0" smtClean="0"/>
              <a:t>Create a data source</a:t>
            </a:r>
          </a:p>
          <a:p>
            <a:pPr lvl="1"/>
            <a:r>
              <a:rPr lang="en-US" dirty="0" smtClean="0"/>
              <a:t>XAML makes heavy use of data binding, embrace that paradigm</a:t>
            </a:r>
          </a:p>
          <a:p>
            <a:pPr lvl="0"/>
            <a:r>
              <a:rPr lang="en-US" dirty="0" err="1" smtClean="0"/>
              <a:t>Stateful</a:t>
            </a:r>
            <a:r>
              <a:rPr lang="en-US" dirty="0" smtClean="0"/>
              <a:t> client</a:t>
            </a:r>
          </a:p>
          <a:p>
            <a:pPr lvl="1"/>
            <a:r>
              <a:rPr lang="en-US" dirty="0" smtClean="0"/>
              <a:t>Initiate</a:t>
            </a:r>
            <a:r>
              <a:rPr lang="en-US" baseline="0" dirty="0" smtClean="0"/>
              <a:t> login/consent and store Discovery Context</a:t>
            </a:r>
            <a:endParaRPr lang="en-US" dirty="0"/>
          </a:p>
        </p:txBody>
      </p:sp>
      <p:sp>
        <p:nvSpPr>
          <p:cNvPr id="7" name="Title 6"/>
          <p:cNvSpPr>
            <a:spLocks noGrp="1"/>
          </p:cNvSpPr>
          <p:nvPr>
            <p:ph type="title"/>
          </p:nvPr>
        </p:nvSpPr>
        <p:spPr/>
        <p:txBody>
          <a:bodyPr/>
          <a:lstStyle/>
          <a:p>
            <a:r>
              <a:rPr lang="en-US" dirty="0" smtClean="0"/>
              <a:t>Add</a:t>
            </a:r>
            <a:r>
              <a:rPr lang="en-US" baseline="0" dirty="0" smtClean="0"/>
              <a:t> Office 365 to Universal App</a:t>
            </a:r>
            <a:endParaRPr lang="en-US" dirty="0"/>
          </a:p>
        </p:txBody>
      </p:sp>
    </p:spTree>
    <p:extLst>
      <p:ext uri="{BB962C8B-B14F-4D97-AF65-F5344CB8AC3E}">
        <p14:creationId xmlns:p14="http://schemas.microsoft.com/office/powerpoint/2010/main" val="1756967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a:xfrm>
            <a:off x="9447213" y="6356350"/>
            <a:ext cx="2741612" cy="365125"/>
          </a:xfrm>
          <a:prstGeom prst="rect">
            <a:avLst/>
          </a:prstGeom>
        </p:spPr>
        <p:txBody>
          <a:bodyPr/>
          <a:lstStyle/>
          <a:p>
            <a:fld id="{727B4C2D-45E2-4621-8491-2995EB46A674}" type="slidenum">
              <a:rPr lang="en-US" smtClean="0">
                <a:gradFill>
                  <a:gsLst>
                    <a:gs pos="100000">
                      <a:srgbClr val="797A7D"/>
                    </a:gs>
                    <a:gs pos="0">
                      <a:srgbClr val="797A7D"/>
                    </a:gs>
                  </a:gsLst>
                  <a:lin ang="5400000" scaled="0"/>
                </a:gradFill>
              </a:rPr>
              <a:pPr/>
              <a:t>16</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stretch>
            <a:fillRect/>
          </a:stretch>
        </p:blipFill>
        <p:spPr>
          <a:xfrm>
            <a:off x="1417832" y="5212208"/>
            <a:ext cx="7010400" cy="148590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17832" y="1234504"/>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869896" y="1236092"/>
            <a:ext cx="3869072"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Project &gt; Add &gt; Connected Service…</a:t>
            </a:r>
          </a:p>
        </p:txBody>
      </p:sp>
      <p:sp>
        <p:nvSpPr>
          <p:cNvPr id="10" name="Oval 9"/>
          <p:cNvSpPr/>
          <p:nvPr/>
        </p:nvSpPr>
        <p:spPr bwMode="auto">
          <a:xfrm>
            <a:off x="1405844" y="4695186"/>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57908" y="4696774"/>
            <a:ext cx="184076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Register your app</a:t>
            </a:r>
          </a:p>
        </p:txBody>
      </p:sp>
      <p:pic>
        <p:nvPicPr>
          <p:cNvPr id="13" name="Picture 2" descr="C:\Users\Paul\AppData\Local\Temp\SNAGHTML2dc246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427" y="1338560"/>
            <a:ext cx="5883986" cy="3148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0667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0" y="6638925"/>
            <a:ext cx="561975" cy="219075"/>
          </a:xfrm>
          <a:prstGeom prst="rect">
            <a:avLst/>
          </a:prstGeom>
        </p:spPr>
        <p:txBody>
          <a:bodyPr/>
          <a:lstStyle/>
          <a:p>
            <a:fld id="{727B4C2D-45E2-4621-8491-2995EB46A674}" type="slidenum">
              <a:rPr lang="en-US" smtClean="0">
                <a:gradFill>
                  <a:gsLst>
                    <a:gs pos="100000">
                      <a:srgbClr val="797A7D"/>
                    </a:gs>
                    <a:gs pos="0">
                      <a:srgbClr val="797A7D"/>
                    </a:gs>
                  </a:gsLst>
                  <a:lin ang="5400000" scaled="0"/>
                </a:gradFill>
              </a:rPr>
              <a:pPr/>
              <a:t>17</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236" y="1739819"/>
            <a:ext cx="5174955" cy="35603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635883"/>
            <a:ext cx="3810330" cy="18899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12" y="3954582"/>
            <a:ext cx="3810330" cy="2088061"/>
          </a:xfrm>
          <a:prstGeom prst="rect">
            <a:avLst/>
          </a:prstGeom>
        </p:spPr>
      </p:pic>
      <p:sp>
        <p:nvSpPr>
          <p:cNvPr id="8" name="Oval 7"/>
          <p:cNvSpPr/>
          <p:nvPr/>
        </p:nvSpPr>
        <p:spPr bwMode="auto">
          <a:xfrm>
            <a:off x="5455236" y="1326518"/>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5907300" y="1328106"/>
            <a:ext cx="333399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Select required app permissions</a:t>
            </a:r>
          </a:p>
        </p:txBody>
      </p:sp>
      <p:cxnSp>
        <p:nvCxnSpPr>
          <p:cNvPr id="10" name="Straight Arrow Connector 9"/>
          <p:cNvCxnSpPr/>
          <p:nvPr/>
        </p:nvCxnSpPr>
        <p:spPr>
          <a:xfrm flipH="1" flipV="1">
            <a:off x="4438436" y="2486346"/>
            <a:ext cx="2106202" cy="246580"/>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592548" y="2876764"/>
            <a:ext cx="1952090" cy="1273996"/>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118520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Installs </a:t>
            </a:r>
            <a:r>
              <a:rPr lang="en-US" dirty="0" err="1" smtClean="0"/>
              <a:t>NuGet</a:t>
            </a:r>
            <a:r>
              <a:rPr lang="en-US" dirty="0" smtClean="0"/>
              <a:t> Packages for Office 365 and dependencies</a:t>
            </a:r>
            <a:endParaRPr lang="en-US" dirty="0"/>
          </a:p>
        </p:txBody>
      </p:sp>
      <p:sp>
        <p:nvSpPr>
          <p:cNvPr id="3" name="Title 2"/>
          <p:cNvSpPr>
            <a:spLocks noGrp="1"/>
          </p:cNvSpPr>
          <p:nvPr>
            <p:ph type="title"/>
          </p:nvPr>
        </p:nvSpPr>
        <p:spPr/>
        <p:txBody>
          <a:bodyPr/>
          <a:lstStyle/>
          <a:p>
            <a:r>
              <a:rPr lang="en-US" dirty="0" smtClean="0"/>
              <a:t>Add Connected Service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8" name="Picture 7"/>
          <p:cNvPicPr>
            <a:picLocks noChangeAspect="1"/>
          </p:cNvPicPr>
          <p:nvPr/>
        </p:nvPicPr>
        <p:blipFill>
          <a:blip r:embed="rId2"/>
          <a:stretch>
            <a:fillRect/>
          </a:stretch>
        </p:blipFill>
        <p:spPr>
          <a:xfrm>
            <a:off x="1675114" y="2960871"/>
            <a:ext cx="7582290" cy="3067208"/>
          </a:xfrm>
          <a:prstGeom prst="rect">
            <a:avLst/>
          </a:prstGeom>
        </p:spPr>
      </p:pic>
    </p:spTree>
    <p:extLst>
      <p:ext uri="{BB962C8B-B14F-4D97-AF65-F5344CB8AC3E}">
        <p14:creationId xmlns:p14="http://schemas.microsoft.com/office/powerpoint/2010/main" val="10266774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594413"/>
          </a:xfrm>
        </p:spPr>
        <p:txBody>
          <a:bodyPr/>
          <a:lstStyle/>
          <a:p>
            <a:r>
              <a:rPr lang="en-US" dirty="0" smtClean="0"/>
              <a:t>Web-based</a:t>
            </a:r>
            <a:r>
              <a:rPr lang="en-US" baseline="0" dirty="0" smtClean="0"/>
              <a:t> apps use passive authentication</a:t>
            </a:r>
          </a:p>
          <a:p>
            <a:pPr lvl="1"/>
            <a:r>
              <a:rPr lang="en-US" dirty="0" smtClean="0"/>
              <a:t>Accomplished via browser</a:t>
            </a:r>
            <a:r>
              <a:rPr lang="en-US" baseline="0" dirty="0" smtClean="0"/>
              <a:t> redirects</a:t>
            </a:r>
          </a:p>
          <a:p>
            <a:pPr lvl="0"/>
            <a:r>
              <a:rPr lang="en-US" dirty="0" smtClean="0"/>
              <a:t>Universal Apps use active authentication</a:t>
            </a:r>
          </a:p>
          <a:p>
            <a:pPr lvl="1"/>
            <a:r>
              <a:rPr lang="en-US" dirty="0" smtClean="0"/>
              <a:t>App code (or library code) initiates call to authentication</a:t>
            </a:r>
            <a:r>
              <a:rPr lang="en-US" baseline="0" dirty="0" smtClean="0"/>
              <a:t> source</a:t>
            </a:r>
            <a:endParaRPr lang="en-US" dirty="0" smtClean="0"/>
          </a:p>
          <a:p>
            <a:pPr lvl="0"/>
            <a:r>
              <a:rPr lang="en-US" dirty="0" smtClean="0"/>
              <a:t>The “Connected Service” wizard adds the appropriate library</a:t>
            </a:r>
          </a:p>
          <a:p>
            <a:pPr lvl="1"/>
            <a:r>
              <a:rPr lang="en-US" dirty="0" smtClean="0"/>
              <a:t>Microsoft.Office365.OAuth.Web.dll for web projects</a:t>
            </a:r>
          </a:p>
          <a:p>
            <a:pPr lvl="1"/>
            <a:r>
              <a:rPr lang="en-US" dirty="0" smtClean="0"/>
              <a:t>Microsoft.Office365.OAuth.WindowsStore.dll for native projects</a:t>
            </a:r>
          </a:p>
        </p:txBody>
      </p:sp>
      <p:sp>
        <p:nvSpPr>
          <p:cNvPr id="3" name="Title 2"/>
          <p:cNvSpPr>
            <a:spLocks noGrp="1"/>
          </p:cNvSpPr>
          <p:nvPr>
            <p:ph type="title"/>
          </p:nvPr>
        </p:nvSpPr>
        <p:spPr/>
        <p:txBody>
          <a:bodyPr/>
          <a:lstStyle/>
          <a:p>
            <a:r>
              <a:rPr lang="en-US" dirty="0" err="1" smtClean="0"/>
              <a:t>OAuth</a:t>
            </a:r>
            <a:r>
              <a:rPr lang="en-US" dirty="0" smtClean="0"/>
              <a:t> Implementation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19</a:t>
            </a:fld>
            <a:endParaRPr lang="en-US" dirty="0"/>
          </a:p>
        </p:txBody>
      </p:sp>
    </p:spTree>
    <p:extLst>
      <p:ext uri="{BB962C8B-B14F-4D97-AF65-F5344CB8AC3E}">
        <p14:creationId xmlns:p14="http://schemas.microsoft.com/office/powerpoint/2010/main" val="28219608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lvl="0"/>
            <a:r>
              <a:rPr lang="en-US" dirty="0"/>
              <a:t>Universal Windows App Development with Office 365 </a:t>
            </a:r>
            <a:r>
              <a:rPr lang="en-US" dirty="0" smtClean="0"/>
              <a:t>APIs in Visual Studio 2013</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385380183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it works</a:t>
            </a:r>
          </a:p>
          <a:p>
            <a:pPr lvl="1"/>
            <a:r>
              <a:rPr lang="en-US" dirty="0" smtClean="0"/>
              <a:t>Create a </a:t>
            </a:r>
            <a:r>
              <a:rPr lang="en-US" dirty="0" err="1" smtClean="0"/>
              <a:t>DiscoveryContext</a:t>
            </a:r>
            <a:endParaRPr lang="en-US" dirty="0" smtClean="0"/>
          </a:p>
          <a:p>
            <a:pPr lvl="2"/>
            <a:r>
              <a:rPr lang="en-US" dirty="0" err="1" smtClean="0"/>
              <a:t>DiscoveryContext</a:t>
            </a:r>
            <a:r>
              <a:rPr lang="en-US" dirty="0" smtClean="0"/>
              <a:t> will invoke </a:t>
            </a:r>
            <a:r>
              <a:rPr lang="en-US" dirty="0" err="1" smtClean="0"/>
              <a:t>WebAuthenticationBroker</a:t>
            </a:r>
            <a:r>
              <a:rPr lang="en-US" dirty="0" smtClean="0"/>
              <a:t> (WAB)</a:t>
            </a:r>
          </a:p>
          <a:p>
            <a:pPr lvl="2"/>
            <a:r>
              <a:rPr lang="en-US" dirty="0" smtClean="0"/>
              <a:t>WAB will display logon</a:t>
            </a:r>
            <a:r>
              <a:rPr lang="en-US" baseline="0" dirty="0" smtClean="0"/>
              <a:t> form and common consent form</a:t>
            </a:r>
            <a:br>
              <a:rPr lang="en-US" baseline="0" dirty="0" smtClean="0"/>
            </a:br>
            <a:endParaRPr lang="en-US" dirty="0" smtClean="0"/>
          </a:p>
        </p:txBody>
      </p:sp>
      <p:sp>
        <p:nvSpPr>
          <p:cNvPr id="3" name="Title 2"/>
          <p:cNvSpPr>
            <a:spLocks noGrp="1"/>
          </p:cNvSpPr>
          <p:nvPr>
            <p:ph type="title"/>
          </p:nvPr>
        </p:nvSpPr>
        <p:spPr/>
        <p:txBody>
          <a:bodyPr/>
          <a:lstStyle/>
          <a:p>
            <a:r>
              <a:rPr lang="en-US" dirty="0" smtClean="0"/>
              <a:t>Authentication in O365 API</a:t>
            </a:r>
            <a:r>
              <a:rPr lang="en-US" baseline="0" dirty="0" smtClean="0"/>
              <a:t> Libraries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20</a:t>
            </a:fld>
            <a:endParaRPr lang="en-US" dirty="0"/>
          </a:p>
        </p:txBody>
      </p:sp>
      <p:sp>
        <p:nvSpPr>
          <p:cNvPr id="6" name="TextBox 5"/>
          <p:cNvSpPr txBox="1"/>
          <p:nvPr/>
        </p:nvSpPr>
        <p:spPr>
          <a:xfrm>
            <a:off x="920562" y="3801036"/>
            <a:ext cx="10346112" cy="1846659"/>
          </a:xfrm>
          <a:prstGeom prst="rect">
            <a:avLst/>
          </a:prstGeom>
          <a:noFill/>
        </p:spPr>
        <p:txBody>
          <a:bodyPr wrap="square" lIns="0" tIns="0" rIns="0" bIns="0" rtlCol="0">
            <a:spAutoFit/>
          </a:bodyPr>
          <a:lstStyle/>
          <a:p>
            <a:r>
              <a:rPr lang="en-US" sz="2400" dirty="0">
                <a:solidFill>
                  <a:srgbClr val="0000FF"/>
                </a:solidFill>
                <a:highlight>
                  <a:srgbClr val="FFFFFF"/>
                </a:highlight>
                <a:latin typeface="Consolas" panose="020B0609020204030204" pitchFamily="49" charset="0"/>
              </a:rPr>
              <a:t>if</a:t>
            </a:r>
            <a:r>
              <a:rPr lang="en-US" sz="2400" dirty="0">
                <a:solidFill>
                  <a:srgbClr val="000000"/>
                </a:solidFill>
                <a:highlight>
                  <a:srgbClr val="FFFFFF"/>
                </a:highlight>
                <a:latin typeface="Consolas" panose="020B0609020204030204" pitchFamily="49" charset="0"/>
              </a:rPr>
              <a:t> (_</a:t>
            </a:r>
            <a:r>
              <a:rPr lang="en-US" sz="2400" dirty="0" err="1">
                <a:solidFill>
                  <a:srgbClr val="000000"/>
                </a:solidFill>
                <a:highlight>
                  <a:srgbClr val="FFFFFF"/>
                </a:highlight>
                <a:latin typeface="Consolas" panose="020B0609020204030204" pitchFamily="49" charset="0"/>
              </a:rPr>
              <a:t>discoveryContext</a:t>
            </a:r>
            <a:r>
              <a:rPr lang="en-US" sz="2400" dirty="0">
                <a:solidFill>
                  <a:srgbClr val="000000"/>
                </a:solidFill>
                <a:highlight>
                  <a:srgbClr val="FFFFFF"/>
                </a:highlight>
                <a:latin typeface="Consolas" panose="020B0609020204030204" pitchFamily="49" charset="0"/>
              </a:rPr>
              <a:t> == </a:t>
            </a:r>
            <a:r>
              <a:rPr lang="en-US" sz="2400" dirty="0">
                <a:solidFill>
                  <a:srgbClr val="0000FF"/>
                </a:solidFill>
                <a:highlight>
                  <a:srgbClr val="FFFFFF"/>
                </a:highlight>
                <a:latin typeface="Consolas" panose="020B0609020204030204" pitchFamily="49" charset="0"/>
              </a:rPr>
              <a:t>null</a:t>
            </a:r>
            <a:r>
              <a:rPr lang="en-US" sz="2400" dirty="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 </a:t>
            </a:r>
            <a:r>
              <a:rPr lang="en-US" sz="2400" dirty="0" smtClean="0">
                <a:solidFill>
                  <a:srgbClr val="000000"/>
                </a:solidFill>
                <a:highlight>
                  <a:srgbClr val="FFFFFF"/>
                </a:highlight>
                <a:latin typeface="Consolas" panose="020B0609020204030204" pitchFamily="49" charset="0"/>
              </a:rPr>
              <a:t> _</a:t>
            </a:r>
            <a:r>
              <a:rPr lang="en-US" sz="2400" dirty="0" err="1">
                <a:solidFill>
                  <a:srgbClr val="000000"/>
                </a:solidFill>
                <a:highlight>
                  <a:srgbClr val="FFFFFF"/>
                </a:highlight>
                <a:latin typeface="Consolas" panose="020B0609020204030204" pitchFamily="49" charset="0"/>
              </a:rPr>
              <a:t>discoveryContext</a:t>
            </a:r>
            <a:r>
              <a:rPr lang="en-US" sz="2400" dirty="0">
                <a:solidFill>
                  <a:srgbClr val="000000"/>
                </a:solidFill>
                <a:highlight>
                  <a:srgbClr val="FFFFFF"/>
                </a:highlight>
                <a:latin typeface="Consolas" panose="020B0609020204030204" pitchFamily="49" charset="0"/>
              </a:rPr>
              <a:t> = </a:t>
            </a:r>
            <a:r>
              <a:rPr lang="en-US" sz="2400" dirty="0">
                <a:solidFill>
                  <a:srgbClr val="0000FF"/>
                </a:solidFill>
                <a:highlight>
                  <a:srgbClr val="FFFFFF"/>
                </a:highlight>
                <a:latin typeface="Consolas" panose="020B0609020204030204" pitchFamily="49" charset="0"/>
              </a:rPr>
              <a:t>await</a:t>
            </a:r>
            <a:r>
              <a:rPr lang="en-US" sz="2400" dirty="0">
                <a:solidFill>
                  <a:srgbClr val="000000"/>
                </a:solidFill>
                <a:highlight>
                  <a:srgbClr val="FFFFFF"/>
                </a:highlight>
                <a:latin typeface="Consolas" panose="020B0609020204030204" pitchFamily="49" charset="0"/>
              </a:rPr>
              <a:t> </a:t>
            </a:r>
            <a:r>
              <a:rPr lang="en-US" sz="2400" dirty="0" err="1">
                <a:solidFill>
                  <a:srgbClr val="2B91AF"/>
                </a:solidFill>
                <a:highlight>
                  <a:srgbClr val="FFFFFF"/>
                </a:highlight>
                <a:latin typeface="Consolas" panose="020B0609020204030204" pitchFamily="49" charset="0"/>
              </a:rPr>
              <a:t>DiscoveryContext</a:t>
            </a:r>
            <a:r>
              <a:rPr lang="en-US" sz="2400" dirty="0" err="1">
                <a:solidFill>
                  <a:srgbClr val="000000"/>
                </a:solidFill>
                <a:highlight>
                  <a:srgbClr val="FFFFFF"/>
                </a:highlight>
                <a:latin typeface="Consolas" panose="020B0609020204030204" pitchFamily="49" charset="0"/>
              </a:rPr>
              <a:t>.CreateAsync</a:t>
            </a:r>
            <a:r>
              <a:rPr lang="en-US" sz="2400" dirty="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a:t>
            </a:r>
          </a:p>
          <a:p>
            <a:endParaRPr lang="en-US" sz="24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246308749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Authentication UI</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3967" b="28268"/>
          <a:stretch/>
        </p:blipFill>
        <p:spPr>
          <a:xfrm>
            <a:off x="519112" y="1447799"/>
            <a:ext cx="7647735" cy="405653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23797" b="25380"/>
          <a:stretch/>
        </p:blipFill>
        <p:spPr>
          <a:xfrm>
            <a:off x="4428565" y="1921013"/>
            <a:ext cx="7664824" cy="4219810"/>
          </a:xfrm>
          <a:prstGeom prst="rect">
            <a:avLst/>
          </a:prstGeom>
        </p:spPr>
      </p:pic>
    </p:spTree>
    <p:extLst>
      <p:ext uri="{BB962C8B-B14F-4D97-AF65-F5344CB8AC3E}">
        <p14:creationId xmlns:p14="http://schemas.microsoft.com/office/powerpoint/2010/main" val="420303341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“Client” objects for each service</a:t>
            </a:r>
          </a:p>
          <a:p>
            <a:pPr lvl="1"/>
            <a:r>
              <a:rPr lang="en-US" dirty="0" err="1" smtClean="0"/>
              <a:t>ExchangeClient</a:t>
            </a:r>
            <a:endParaRPr lang="en-US" dirty="0" smtClean="0"/>
          </a:p>
          <a:p>
            <a:pPr lvl="1"/>
            <a:r>
              <a:rPr lang="en-US" dirty="0" err="1" smtClean="0"/>
              <a:t>SharePointClient</a:t>
            </a:r>
            <a:endParaRPr lang="en-US" dirty="0" smtClean="0"/>
          </a:p>
          <a:p>
            <a:pPr lvl="0"/>
            <a:r>
              <a:rPr lang="en-US" dirty="0" smtClean="0"/>
              <a:t>Constructor takes</a:t>
            </a:r>
            <a:r>
              <a:rPr lang="en-US" baseline="0" dirty="0" smtClean="0"/>
              <a:t> a “token getter” function</a:t>
            </a:r>
          </a:p>
          <a:p>
            <a:pPr lvl="1"/>
            <a:r>
              <a:rPr lang="en-US" dirty="0" err="1" smtClean="0"/>
              <a:t>DiscoveryContext</a:t>
            </a:r>
            <a:r>
              <a:rPr lang="en-US" dirty="0" smtClean="0"/>
              <a:t> wraps an </a:t>
            </a:r>
            <a:r>
              <a:rPr lang="en-US" dirty="0" err="1" smtClean="0"/>
              <a:t>AuthenticationContext</a:t>
            </a:r>
            <a:endParaRPr lang="en-US" dirty="0" smtClean="0"/>
          </a:p>
          <a:p>
            <a:pPr lvl="1"/>
            <a:r>
              <a:rPr lang="en-US" dirty="0" err="1" smtClean="0"/>
              <a:t>AuthenticationContext</a:t>
            </a:r>
            <a:r>
              <a:rPr lang="en-US" baseline="0" dirty="0" smtClean="0"/>
              <a:t> has methods for getting tokens</a:t>
            </a:r>
            <a:endParaRPr lang="en-US" dirty="0" smtClean="0"/>
          </a:p>
        </p:txBody>
      </p:sp>
      <p:sp>
        <p:nvSpPr>
          <p:cNvPr id="3" name="Title 2"/>
          <p:cNvSpPr>
            <a:spLocks noGrp="1"/>
          </p:cNvSpPr>
          <p:nvPr>
            <p:ph type="title"/>
          </p:nvPr>
        </p:nvSpPr>
        <p:spPr/>
        <p:txBody>
          <a:bodyPr/>
          <a:lstStyle/>
          <a:p>
            <a:r>
              <a:rPr lang="en-US" dirty="0" smtClean="0"/>
              <a:t>Office 365 Service Communication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spTree>
    <p:extLst>
      <p:ext uri="{BB962C8B-B14F-4D97-AF65-F5344CB8AC3E}">
        <p14:creationId xmlns:p14="http://schemas.microsoft.com/office/powerpoint/2010/main" val="11894714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“Client” object constructor example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sp>
        <p:nvSpPr>
          <p:cNvPr id="5" name="TextBox 4"/>
          <p:cNvSpPr txBox="1"/>
          <p:nvPr/>
        </p:nvSpPr>
        <p:spPr>
          <a:xfrm>
            <a:off x="456359" y="1287370"/>
            <a:ext cx="11574276" cy="4801314"/>
          </a:xfrm>
          <a:prstGeom prst="rect">
            <a:avLst/>
          </a:prstGeom>
          <a:noFill/>
        </p:spPr>
        <p:txBody>
          <a:bodyPr wrap="square" lIns="0" tIns="0" rIns="0" bIns="0" rtlCol="0">
            <a:spAutoFit/>
          </a:bodyPr>
          <a:lstStyle/>
          <a:p>
            <a:r>
              <a:rPr lang="en-US" sz="2400" dirty="0">
                <a:solidFill>
                  <a:srgbClr val="0000FF"/>
                </a:solidFill>
                <a:highlight>
                  <a:srgbClr val="FFFFFF"/>
                </a:highlight>
                <a:latin typeface="Consolas" panose="020B0609020204030204" pitchFamily="49" charset="0"/>
              </a:rPr>
              <a:t>return</a:t>
            </a:r>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new</a:t>
            </a:r>
            <a:r>
              <a:rPr lang="en-US" sz="2400" dirty="0">
                <a:solidFill>
                  <a:srgbClr val="000000"/>
                </a:solidFill>
                <a:highlight>
                  <a:srgbClr val="FFFFFF"/>
                </a:highlight>
                <a:latin typeface="Consolas" panose="020B0609020204030204" pitchFamily="49" charset="0"/>
              </a:rPr>
              <a:t> </a:t>
            </a:r>
            <a:r>
              <a:rPr lang="en-US" sz="2400" dirty="0" err="1">
                <a:solidFill>
                  <a:srgbClr val="2B91AF"/>
                </a:solidFill>
                <a:highlight>
                  <a:srgbClr val="FFFFFF"/>
                </a:highlight>
                <a:latin typeface="Consolas" panose="020B0609020204030204" pitchFamily="49" charset="0"/>
              </a:rPr>
              <a:t>ExchangeClient</a:t>
            </a:r>
            <a:r>
              <a:rPr lang="en-US" sz="2400" dirty="0">
                <a:solidFill>
                  <a:srgbClr val="000000"/>
                </a:solidFill>
                <a:highlight>
                  <a:srgbClr val="FFFFFF"/>
                </a:highlight>
                <a:latin typeface="Consolas" panose="020B0609020204030204" pitchFamily="49" charset="0"/>
              </a:rPr>
              <a:t>(</a:t>
            </a:r>
            <a:r>
              <a:rPr lang="en-US" sz="2400" dirty="0" err="1">
                <a:solidFill>
                  <a:srgbClr val="000000"/>
                </a:solidFill>
                <a:highlight>
                  <a:srgbClr val="FFFFFF"/>
                </a:highlight>
                <a:latin typeface="Consolas" panose="020B0609020204030204" pitchFamily="49" charset="0"/>
              </a:rPr>
              <a:t>ExchangeServiceEndpointUri</a:t>
            </a:r>
            <a:r>
              <a:rPr lang="en-US" sz="2400" dirty="0">
                <a:solidFill>
                  <a:srgbClr val="000000"/>
                </a:solidFill>
                <a:highlight>
                  <a:srgbClr val="FFFFFF"/>
                </a:highlight>
                <a:latin typeface="Consolas" panose="020B0609020204030204" pitchFamily="49" charset="0"/>
              </a:rPr>
              <a:t>, </a:t>
            </a:r>
            <a:r>
              <a:rPr lang="en-US" sz="2400" dirty="0" err="1">
                <a:solidFill>
                  <a:srgbClr val="0000FF"/>
                </a:solidFill>
                <a:highlight>
                  <a:srgbClr val="FFFFFF"/>
                </a:highlight>
                <a:latin typeface="Consolas" panose="020B0609020204030204" pitchFamily="49" charset="0"/>
              </a:rPr>
              <a:t>async</a:t>
            </a:r>
            <a:r>
              <a:rPr lang="en-US" sz="2400" dirty="0">
                <a:solidFill>
                  <a:srgbClr val="000000"/>
                </a:solidFill>
                <a:highlight>
                  <a:srgbClr val="FFFFFF"/>
                </a:highlight>
                <a:latin typeface="Consolas" panose="020B0609020204030204" pitchFamily="49" charset="0"/>
              </a:rPr>
              <a:t> () =&gt;</a:t>
            </a:r>
          </a:p>
          <a:p>
            <a:r>
              <a:rPr lang="en-US" sz="2400" dirty="0">
                <a:solidFill>
                  <a:srgbClr val="000000"/>
                </a:solidFill>
                <a:highlight>
                  <a:srgbClr val="FFFFFF"/>
                </a:highlight>
                <a:latin typeface="Consolas" panose="020B0609020204030204" pitchFamily="49" charset="0"/>
              </a:rPr>
              <a:t>{</a:t>
            </a:r>
          </a:p>
          <a:p>
            <a:r>
              <a:rPr lang="en-US" sz="2400" dirty="0" smtClean="0">
                <a:solidFill>
                  <a:srgbClr val="0000FF"/>
                </a:solidFill>
                <a:highlight>
                  <a:srgbClr val="FFFFFF"/>
                </a:highlight>
                <a:latin typeface="Consolas" panose="020B0609020204030204" pitchFamily="49" charset="0"/>
              </a:rPr>
              <a:t>  return</a:t>
            </a:r>
            <a:r>
              <a:rPr lang="en-US" sz="2400" dirty="0" smtClean="0">
                <a:solidFill>
                  <a:srgbClr val="000000"/>
                </a:solidFill>
                <a:highlight>
                  <a:srgbClr val="FFFFFF"/>
                </a:highlight>
                <a:latin typeface="Consolas" panose="020B0609020204030204" pitchFamily="49" charset="0"/>
              </a:rPr>
              <a:t> </a:t>
            </a:r>
            <a:r>
              <a:rPr lang="en-US" sz="2400" dirty="0">
                <a:solidFill>
                  <a:srgbClr val="000000"/>
                </a:solidFill>
                <a:highlight>
                  <a:srgbClr val="FFFFFF"/>
                </a:highlight>
                <a:latin typeface="Consolas" panose="020B0609020204030204" pitchFamily="49" charset="0"/>
              </a:rPr>
              <a:t>(</a:t>
            </a:r>
            <a:r>
              <a:rPr lang="en-US" sz="2400" dirty="0">
                <a:solidFill>
                  <a:srgbClr val="0000FF"/>
                </a:solidFill>
                <a:highlight>
                  <a:srgbClr val="FFFFFF"/>
                </a:highlight>
                <a:latin typeface="Consolas" panose="020B0609020204030204" pitchFamily="49" charset="0"/>
              </a:rPr>
              <a:t>await</a:t>
            </a:r>
            <a:r>
              <a:rPr lang="en-US" sz="2400" dirty="0">
                <a:solidFill>
                  <a:srgbClr val="000000"/>
                </a:solidFill>
                <a:highlight>
                  <a:srgbClr val="FFFFFF"/>
                </a:highlight>
                <a:latin typeface="Consolas" panose="020B0609020204030204" pitchFamily="49" charset="0"/>
              </a:rPr>
              <a:t> _</a:t>
            </a:r>
            <a:r>
              <a:rPr lang="en-US" sz="2400" dirty="0" err="1" smtClean="0">
                <a:solidFill>
                  <a:srgbClr val="000000"/>
                </a:solidFill>
                <a:highlight>
                  <a:srgbClr val="FFFFFF"/>
                </a:highlight>
                <a:latin typeface="Consolas" panose="020B0609020204030204" pitchFamily="49" charset="0"/>
              </a:rPr>
              <a:t>discoveryContext.AuthenticationContext</a:t>
            </a:r>
            <a:endParaRPr lang="en-US" sz="2400" dirty="0" smtClean="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smtClean="0">
                <a:solidFill>
                  <a:srgbClr val="000000"/>
                </a:solidFill>
                <a:highlight>
                  <a:srgbClr val="FFFFFF"/>
                </a:highlight>
                <a:latin typeface="Consolas" panose="020B0609020204030204" pitchFamily="49" charset="0"/>
              </a:rPr>
              <a:t>                .</a:t>
            </a:r>
            <a:r>
              <a:rPr lang="en-US" sz="2400" dirty="0" err="1">
                <a:solidFill>
                  <a:srgbClr val="000000"/>
                </a:solidFill>
                <a:highlight>
                  <a:srgbClr val="FFFFFF"/>
                </a:highlight>
                <a:latin typeface="Consolas" panose="020B0609020204030204" pitchFamily="49" charset="0"/>
              </a:rPr>
              <a:t>AcquireTokenSilentAsync</a:t>
            </a:r>
            <a:r>
              <a:rPr lang="en-US" sz="2400" dirty="0">
                <a:solidFill>
                  <a:srgbClr val="000000"/>
                </a:solidFill>
                <a:highlight>
                  <a:srgbClr val="FFFFFF"/>
                </a:highlight>
                <a:latin typeface="Consolas" panose="020B0609020204030204" pitchFamily="49" charset="0"/>
              </a:rPr>
              <a:t>(</a:t>
            </a:r>
          </a:p>
          <a:p>
            <a:r>
              <a:rPr lang="en-US" sz="2400" dirty="0" smtClean="0">
                <a:solidFill>
                  <a:srgbClr val="000000"/>
                </a:solidFill>
                <a:highlight>
                  <a:srgbClr val="FFFFFF"/>
                </a:highlight>
                <a:latin typeface="Consolas" panose="020B0609020204030204" pitchFamily="49" charset="0"/>
              </a:rPr>
              <a:t>                     </a:t>
            </a:r>
            <a:r>
              <a:rPr lang="en-US" sz="2400" dirty="0" err="1" smtClean="0">
                <a:solidFill>
                  <a:srgbClr val="000000"/>
                </a:solidFill>
                <a:highlight>
                  <a:srgbClr val="FFFFFF"/>
                </a:highlight>
                <a:latin typeface="Consolas" panose="020B0609020204030204" pitchFamily="49" charset="0"/>
              </a:rPr>
              <a:t>ExchangeServiceResourceId</a:t>
            </a:r>
            <a:r>
              <a:rPr lang="en-US" sz="2400" dirty="0">
                <a:solidFill>
                  <a:srgbClr val="000000"/>
                </a:solidFill>
                <a:highlight>
                  <a:srgbClr val="FFFFFF"/>
                </a:highlight>
                <a:latin typeface="Consolas" panose="020B0609020204030204" pitchFamily="49" charset="0"/>
              </a:rPr>
              <a:t>, </a:t>
            </a:r>
          </a:p>
          <a:p>
            <a:r>
              <a:rPr lang="en-US" sz="2400" dirty="0" smtClean="0">
                <a:solidFill>
                  <a:srgbClr val="000000"/>
                </a:solidFill>
                <a:highlight>
                  <a:srgbClr val="FFFFFF"/>
                </a:highlight>
                <a:latin typeface="Consolas" panose="020B0609020204030204" pitchFamily="49" charset="0"/>
              </a:rPr>
              <a:t>                     _</a:t>
            </a:r>
            <a:r>
              <a:rPr lang="en-US" sz="2400" dirty="0" err="1">
                <a:solidFill>
                  <a:srgbClr val="000000"/>
                </a:solidFill>
                <a:highlight>
                  <a:srgbClr val="FFFFFF"/>
                </a:highlight>
                <a:latin typeface="Consolas" panose="020B0609020204030204" pitchFamily="49" charset="0"/>
              </a:rPr>
              <a:t>discoveryContext.AppIdentity.ClientId</a:t>
            </a:r>
            <a:r>
              <a:rPr lang="en-US" sz="2400" dirty="0">
                <a:solidFill>
                  <a:srgbClr val="000000"/>
                </a:solidFill>
                <a:highlight>
                  <a:srgbClr val="FFFFFF"/>
                </a:highlight>
                <a:latin typeface="Consolas" panose="020B0609020204030204" pitchFamily="49" charset="0"/>
              </a:rPr>
              <a:t>, </a:t>
            </a:r>
          </a:p>
          <a:p>
            <a:r>
              <a:rPr lang="en-US" sz="2400" dirty="0" smtClean="0">
                <a:solidFill>
                  <a:srgbClr val="0000FF"/>
                </a:solidFill>
                <a:highlight>
                  <a:srgbClr val="FFFFFF"/>
                </a:highlight>
                <a:latin typeface="Consolas" panose="020B0609020204030204" pitchFamily="49" charset="0"/>
              </a:rPr>
              <a:t>                     new</a:t>
            </a:r>
            <a:r>
              <a:rPr lang="en-US" sz="2400" dirty="0" smtClean="0">
                <a:solidFill>
                  <a:srgbClr val="000000"/>
                </a:solidFill>
                <a:highlight>
                  <a:srgbClr val="FFFFFF"/>
                </a:highlight>
                <a:latin typeface="Consolas" panose="020B0609020204030204" pitchFamily="49" charset="0"/>
              </a:rPr>
              <a:t> </a:t>
            </a:r>
            <a:r>
              <a:rPr lang="en-US" sz="2400" dirty="0" err="1" smtClean="0">
                <a:solidFill>
                  <a:srgbClr val="000000"/>
                </a:solidFill>
                <a:highlight>
                  <a:srgbClr val="FFFFFF"/>
                </a:highlight>
                <a:latin typeface="Consolas" panose="020B0609020204030204" pitchFamily="49" charset="0"/>
              </a:rPr>
              <a:t>ActiveDirectory.</a:t>
            </a:r>
            <a:r>
              <a:rPr lang="en-US" sz="2400" dirty="0" err="1" smtClean="0">
                <a:solidFill>
                  <a:srgbClr val="2B91AF"/>
                </a:solidFill>
                <a:highlight>
                  <a:srgbClr val="FFFFFF"/>
                </a:highlight>
                <a:latin typeface="Consolas" panose="020B0609020204030204" pitchFamily="49" charset="0"/>
              </a:rPr>
              <a:t>UserIdentifier</a:t>
            </a:r>
            <a:r>
              <a:rPr lang="en-US" sz="2400" dirty="0">
                <a:solidFill>
                  <a:srgbClr val="000000"/>
                </a:solidFill>
                <a:highlight>
                  <a:srgbClr val="FFFFFF"/>
                </a:highlight>
                <a:latin typeface="Consolas" panose="020B0609020204030204" pitchFamily="49" charset="0"/>
              </a:rPr>
              <a:t>(</a:t>
            </a:r>
          </a:p>
          <a:p>
            <a:r>
              <a:rPr lang="en-US" sz="2400" dirty="0" smtClean="0">
                <a:solidFill>
                  <a:srgbClr val="000000"/>
                </a:solidFill>
                <a:highlight>
                  <a:srgbClr val="FFFFFF"/>
                </a:highlight>
                <a:latin typeface="Consolas" panose="020B0609020204030204" pitchFamily="49" charset="0"/>
              </a:rPr>
              <a:t>                             </a:t>
            </a:r>
            <a:r>
              <a:rPr lang="en-US" sz="2400" dirty="0" err="1" smtClean="0">
                <a:solidFill>
                  <a:srgbClr val="000000"/>
                </a:solidFill>
                <a:highlight>
                  <a:srgbClr val="FFFFFF"/>
                </a:highlight>
                <a:latin typeface="Consolas" panose="020B0609020204030204" pitchFamily="49" charset="0"/>
              </a:rPr>
              <a:t>dcr.UserId</a:t>
            </a:r>
            <a:r>
              <a:rPr lang="en-US" sz="2400" dirty="0" smtClean="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 </a:t>
            </a:r>
            <a:r>
              <a:rPr lang="en-US" sz="2400" dirty="0" smtClean="0">
                <a:solidFill>
                  <a:srgbClr val="000000"/>
                </a:solidFill>
                <a:highlight>
                  <a:srgbClr val="FFFFFF"/>
                </a:highlight>
                <a:latin typeface="Consolas" panose="020B0609020204030204" pitchFamily="49" charset="0"/>
              </a:rPr>
              <a:t>                            </a:t>
            </a:r>
            <a:r>
              <a:rPr lang="en-US" sz="2400" dirty="0" err="1" smtClean="0">
                <a:solidFill>
                  <a:srgbClr val="2B91AF"/>
                </a:solidFill>
                <a:highlight>
                  <a:srgbClr val="FFFFFF"/>
                </a:highlight>
                <a:latin typeface="Consolas" panose="020B0609020204030204" pitchFamily="49" charset="0"/>
              </a:rPr>
              <a:t>UserIdentifierType</a:t>
            </a:r>
            <a:r>
              <a:rPr lang="en-US" sz="2400" dirty="0" err="1" smtClean="0">
                <a:solidFill>
                  <a:srgbClr val="000000"/>
                </a:solidFill>
                <a:highlight>
                  <a:srgbClr val="FFFFFF"/>
                </a:highlight>
                <a:latin typeface="Consolas" panose="020B0609020204030204" pitchFamily="49" charset="0"/>
              </a:rPr>
              <a:t>.UniqueId</a:t>
            </a:r>
            <a:r>
              <a:rPr lang="en-US" sz="2400" dirty="0" smtClean="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 </a:t>
            </a:r>
            <a:r>
              <a:rPr lang="en-US" sz="2400" dirty="0" smtClean="0">
                <a:solidFill>
                  <a:srgbClr val="000000"/>
                </a:solidFill>
                <a:highlight>
                  <a:srgbClr val="FFFFFF"/>
                </a:highlight>
                <a:latin typeface="Consolas" panose="020B0609020204030204" pitchFamily="49" charset="0"/>
              </a:rPr>
              <a:t>                )</a:t>
            </a:r>
            <a:endParaRPr lang="en-US" sz="2400" dirty="0">
              <a:solidFill>
                <a:srgbClr val="000000"/>
              </a:solidFill>
              <a:highlight>
                <a:srgbClr val="FFFFFF"/>
              </a:highlight>
              <a:latin typeface="Consolas" panose="020B0609020204030204" pitchFamily="49" charset="0"/>
            </a:endParaRPr>
          </a:p>
          <a:p>
            <a:r>
              <a:rPr lang="en-US" sz="2400" dirty="0" smtClean="0">
                <a:solidFill>
                  <a:srgbClr val="000000"/>
                </a:solidFill>
                <a:highlight>
                  <a:srgbClr val="FFFFFF"/>
                </a:highlight>
                <a:latin typeface="Consolas" panose="020B0609020204030204" pitchFamily="49" charset="0"/>
              </a:rPr>
              <a:t>         ).</a:t>
            </a:r>
            <a:r>
              <a:rPr lang="en-US" sz="2400" dirty="0" err="1">
                <a:solidFill>
                  <a:srgbClr val="000000"/>
                </a:solidFill>
                <a:highlight>
                  <a:srgbClr val="FFFFFF"/>
                </a:highlight>
                <a:latin typeface="Consolas" panose="020B0609020204030204" pitchFamily="49" charset="0"/>
              </a:rPr>
              <a:t>AccessToken</a:t>
            </a:r>
            <a:r>
              <a:rPr lang="en-US" sz="2400" dirty="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a:t>
            </a:r>
          </a:p>
          <a:p>
            <a:endParaRPr lang="en-US" sz="24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305983103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4949359" cy="4699148"/>
          </a:xfrm>
        </p:spPr>
        <p:txBody>
          <a:bodyPr/>
          <a:lstStyle/>
          <a:p>
            <a:r>
              <a:rPr lang="en-US" dirty="0" smtClean="0"/>
              <a:t>Client Object exposes properties</a:t>
            </a:r>
          </a:p>
          <a:p>
            <a:pPr lvl="1"/>
            <a:r>
              <a:rPr lang="en-US" dirty="0" smtClean="0"/>
              <a:t>Most are </a:t>
            </a:r>
            <a:r>
              <a:rPr lang="en-US" dirty="0" err="1" smtClean="0"/>
              <a:t>IEnumerable</a:t>
            </a:r>
            <a:r>
              <a:rPr lang="en-US" dirty="0" smtClean="0"/>
              <a:t>&lt;T&gt; collections</a:t>
            </a:r>
          </a:p>
          <a:p>
            <a:pPr lvl="0"/>
            <a:r>
              <a:rPr lang="en-US" dirty="0" smtClean="0"/>
              <a:t>Designed much like Entity Framework</a:t>
            </a:r>
          </a:p>
          <a:p>
            <a:pPr lvl="1"/>
            <a:r>
              <a:rPr lang="en-US" dirty="0" smtClean="0"/>
              <a:t>Client == </a:t>
            </a:r>
            <a:r>
              <a:rPr lang="en-US" dirty="0" err="1" smtClean="0"/>
              <a:t>DataContext</a:t>
            </a:r>
            <a:endParaRPr lang="en-US" dirty="0" smtClean="0"/>
          </a:p>
          <a:p>
            <a:pPr lvl="1"/>
            <a:r>
              <a:rPr lang="en-US" dirty="0" err="1" smtClean="0"/>
              <a:t>IEnumerable</a:t>
            </a:r>
            <a:r>
              <a:rPr lang="en-US" dirty="0" smtClean="0"/>
              <a:t>&lt;T&gt; entities</a:t>
            </a:r>
          </a:p>
          <a:p>
            <a:pPr lvl="0"/>
            <a:r>
              <a:rPr lang="en-US" dirty="0" smtClean="0"/>
              <a:t>Includes</a:t>
            </a:r>
            <a:r>
              <a:rPr lang="en-US" baseline="0" dirty="0" smtClean="0"/>
              <a:t> common CRUD operations</a:t>
            </a:r>
            <a:endParaRPr lang="en-US" dirty="0"/>
          </a:p>
        </p:txBody>
      </p:sp>
      <p:sp>
        <p:nvSpPr>
          <p:cNvPr id="3" name="Title 2"/>
          <p:cNvSpPr>
            <a:spLocks noGrp="1"/>
          </p:cNvSpPr>
          <p:nvPr>
            <p:ph type="title"/>
          </p:nvPr>
        </p:nvSpPr>
        <p:spPr/>
        <p:txBody>
          <a:bodyPr/>
          <a:lstStyle/>
          <a:p>
            <a:r>
              <a: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rPr>
              <a:t>Office 365 Service Communication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24</a:t>
            </a:fld>
            <a:endParaRPr lang="en-US" dirty="0"/>
          </a:p>
        </p:txBody>
      </p:sp>
      <p:grpSp>
        <p:nvGrpSpPr>
          <p:cNvPr id="9" name="Group 8"/>
          <p:cNvGrpSpPr/>
          <p:nvPr/>
        </p:nvGrpSpPr>
        <p:grpSpPr>
          <a:xfrm>
            <a:off x="5751275" y="1362742"/>
            <a:ext cx="2952750" cy="3488624"/>
            <a:chOff x="4618037" y="1497713"/>
            <a:chExt cx="2952750" cy="3488624"/>
          </a:xfrm>
        </p:grpSpPr>
        <p:pic>
          <p:nvPicPr>
            <p:cNvPr id="10" name="Picture 9"/>
            <p:cNvPicPr>
              <a:picLocks noChangeAspect="1"/>
            </p:cNvPicPr>
            <p:nvPr/>
          </p:nvPicPr>
          <p:blipFill>
            <a:blip r:embed="rId2"/>
            <a:stretch>
              <a:fillRect/>
            </a:stretch>
          </p:blipFill>
          <p:spPr>
            <a:xfrm>
              <a:off x="4618037" y="1871662"/>
              <a:ext cx="2952750" cy="3114675"/>
            </a:xfrm>
            <a:prstGeom prst="rect">
              <a:avLst/>
            </a:prstGeom>
            <a:ln>
              <a:solidFill>
                <a:schemeClr val="bg1">
                  <a:lumMod val="50000"/>
                </a:schemeClr>
              </a:solidFill>
            </a:ln>
          </p:spPr>
        </p:pic>
        <p:sp>
          <p:nvSpPr>
            <p:cNvPr id="11" name="Rectangle 10"/>
            <p:cNvSpPr/>
            <p:nvPr/>
          </p:nvSpPr>
          <p:spPr bwMode="auto">
            <a:xfrm>
              <a:off x="4618037" y="1497713"/>
              <a:ext cx="2952750"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Contact</a:t>
              </a:r>
            </a:p>
          </p:txBody>
        </p:sp>
      </p:grpSp>
      <p:grpSp>
        <p:nvGrpSpPr>
          <p:cNvPr id="6" name="Group 5"/>
          <p:cNvGrpSpPr/>
          <p:nvPr/>
        </p:nvGrpSpPr>
        <p:grpSpPr>
          <a:xfrm>
            <a:off x="7666148" y="2416873"/>
            <a:ext cx="2075754" cy="2761000"/>
            <a:chOff x="8106123" y="2853438"/>
            <a:chExt cx="2075754" cy="2761000"/>
          </a:xfrm>
        </p:grpSpPr>
        <p:pic>
          <p:nvPicPr>
            <p:cNvPr id="7" name="Picture 6"/>
            <p:cNvPicPr>
              <a:picLocks noChangeAspect="1"/>
            </p:cNvPicPr>
            <p:nvPr/>
          </p:nvPicPr>
          <p:blipFill>
            <a:blip r:embed="rId3"/>
            <a:stretch>
              <a:fillRect/>
            </a:stretch>
          </p:blipFill>
          <p:spPr>
            <a:xfrm>
              <a:off x="8117411" y="3223663"/>
              <a:ext cx="2057400" cy="2390775"/>
            </a:xfrm>
            <a:prstGeom prst="rect">
              <a:avLst/>
            </a:prstGeom>
            <a:ln>
              <a:solidFill>
                <a:schemeClr val="bg1">
                  <a:lumMod val="50000"/>
                </a:schemeClr>
              </a:solidFill>
            </a:ln>
          </p:spPr>
        </p:pic>
        <p:sp>
          <p:nvSpPr>
            <p:cNvPr id="8" name="Rectangle 7"/>
            <p:cNvSpPr/>
            <p:nvPr/>
          </p:nvSpPr>
          <p:spPr bwMode="auto">
            <a:xfrm>
              <a:off x="8106123" y="2853438"/>
              <a:ext cx="2075754"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Event</a:t>
              </a:r>
            </a:p>
          </p:txBody>
        </p:sp>
      </p:grpSp>
    </p:spTree>
    <p:extLst>
      <p:ext uri="{BB962C8B-B14F-4D97-AF65-F5344CB8AC3E}">
        <p14:creationId xmlns:p14="http://schemas.microsoft.com/office/powerpoint/2010/main" val="96595139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baseline="0" dirty="0" smtClean="0"/>
              <a:t>Universal App projects</a:t>
            </a:r>
          </a:p>
          <a:p>
            <a:r>
              <a:rPr lang="en-US" dirty="0" smtClean="0"/>
              <a:t>Integrating Office 365 APIs</a:t>
            </a:r>
            <a:r>
              <a:rPr lang="en-US" baseline="0" dirty="0" smtClean="0"/>
              <a:t> </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74938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551836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50227861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8667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baseline="0" dirty="0" smtClean="0"/>
              <a:t>Universal App projects</a:t>
            </a:r>
          </a:p>
          <a:p>
            <a:r>
              <a:rPr lang="en-US" dirty="0" smtClean="0"/>
              <a:t>Integrating Office 365 APIs</a:t>
            </a:r>
            <a:r>
              <a:rPr lang="en-US" baseline="0" dirty="0" smtClean="0"/>
              <a:t> </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20199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4172064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274389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Announced at //build/</a:t>
            </a:r>
            <a:r>
              <a:rPr lang="en-US" baseline="0" dirty="0" smtClean="0"/>
              <a:t> 2014</a:t>
            </a:r>
            <a:endParaRPr lang="en-US" dirty="0" smtClean="0"/>
          </a:p>
          <a:p>
            <a:r>
              <a:rPr lang="en-US" dirty="0" smtClean="0"/>
              <a:t>Three major</a:t>
            </a:r>
            <a:r>
              <a:rPr lang="en-US" baseline="0" dirty="0" smtClean="0"/>
              <a:t> goals</a:t>
            </a:r>
            <a:endParaRPr lang="en-US" dirty="0" smtClean="0"/>
          </a:p>
          <a:p>
            <a:pPr lvl="1"/>
            <a:r>
              <a:rPr lang="en-US" dirty="0" smtClean="0"/>
              <a:t>Reach customers across phones,</a:t>
            </a:r>
            <a:r>
              <a:rPr lang="en-US" baseline="0" dirty="0" smtClean="0"/>
              <a:t> tablets and PCs</a:t>
            </a:r>
          </a:p>
          <a:p>
            <a:pPr lvl="1"/>
            <a:r>
              <a:rPr lang="en-US" baseline="0" dirty="0" smtClean="0"/>
              <a:t>Deliver innovation that supports developer investments</a:t>
            </a:r>
          </a:p>
          <a:p>
            <a:pPr lvl="1"/>
            <a:r>
              <a:rPr lang="en-US" baseline="0" dirty="0" smtClean="0"/>
              <a:t>Make cross-platform technology easier and more capable</a:t>
            </a:r>
          </a:p>
          <a:p>
            <a:pPr lvl="0"/>
            <a:r>
              <a:rPr lang="en-US" dirty="0" smtClean="0"/>
              <a:t>Delivered</a:t>
            </a:r>
            <a:r>
              <a:rPr lang="en-US" baseline="0" dirty="0" smtClean="0"/>
              <a:t> in Visual Studio 2013 Update 2</a:t>
            </a:r>
            <a:endParaRPr lang="en-US" dirty="0"/>
          </a:p>
        </p:txBody>
      </p:sp>
      <p:sp>
        <p:nvSpPr>
          <p:cNvPr id="4" name="Title 3"/>
          <p:cNvSpPr>
            <a:spLocks noGrp="1"/>
          </p:cNvSpPr>
          <p:nvPr>
            <p:ph type="title"/>
          </p:nvPr>
        </p:nvSpPr>
        <p:spPr/>
        <p:txBody>
          <a:bodyPr/>
          <a:lstStyle/>
          <a:p>
            <a:r>
              <a:rPr lang="en-US" dirty="0" smtClean="0"/>
              <a:t>Universal Windows Apps</a:t>
            </a:r>
            <a:endParaRPr lang="en-US" dirty="0"/>
          </a:p>
        </p:txBody>
      </p:sp>
    </p:spTree>
    <p:extLst>
      <p:ext uri="{BB962C8B-B14F-4D97-AF65-F5344CB8AC3E}">
        <p14:creationId xmlns:p14="http://schemas.microsoft.com/office/powerpoint/2010/main" val="79897389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Universal App</a:t>
            </a:r>
            <a:r>
              <a:rPr lang="en-US" baseline="0" dirty="0" smtClean="0"/>
              <a:t> Project</a:t>
            </a:r>
            <a:endParaRPr lang="en-US" dirty="0"/>
          </a:p>
        </p:txBody>
      </p:sp>
      <p:sp>
        <p:nvSpPr>
          <p:cNvPr id="5" name="Text Placeholder 4"/>
          <p:cNvSpPr>
            <a:spLocks noGrp="1"/>
          </p:cNvSpPr>
          <p:nvPr>
            <p:ph type="body" sz="quarter" idx="12"/>
          </p:nvPr>
        </p:nvSpPr>
        <p:spPr/>
        <p:txBody>
          <a:bodyPr/>
          <a:lstStyle/>
          <a:p>
            <a:endParaRPr lang="en-US"/>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7</a:t>
            </a:fld>
            <a:endParaRPr lang="en-US" dirty="0"/>
          </a:p>
        </p:txBody>
      </p:sp>
    </p:spTree>
    <p:extLst>
      <p:ext uri="{BB962C8B-B14F-4D97-AF65-F5344CB8AC3E}">
        <p14:creationId xmlns:p14="http://schemas.microsoft.com/office/powerpoint/2010/main" val="2367673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a:pPr>
            <a:r>
              <a:rPr lang="en-US" dirty="0" smtClean="0"/>
              <a:t>Windows App Certification Kit</a:t>
            </a:r>
          </a:p>
          <a:p>
            <a:r>
              <a:rPr lang="en-US" dirty="0" smtClean="0"/>
              <a:t>Project template</a:t>
            </a:r>
          </a:p>
        </p:txBody>
      </p:sp>
      <p:sp>
        <p:nvSpPr>
          <p:cNvPr id="3" name="Title 2"/>
          <p:cNvSpPr>
            <a:spLocks noGrp="1"/>
          </p:cNvSpPr>
          <p:nvPr>
            <p:ph type="title"/>
          </p:nvPr>
        </p:nvSpPr>
        <p:spPr/>
        <p:txBody>
          <a:bodyPr/>
          <a:lstStyle/>
          <a:p>
            <a:r>
              <a:rPr lang="en-US" dirty="0" smtClean="0"/>
              <a:t>Visual Studio support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978" y="3051034"/>
            <a:ext cx="8251718" cy="3567979"/>
          </a:xfrm>
          <a:prstGeom prst="rect">
            <a:avLst/>
          </a:prstGeom>
        </p:spPr>
      </p:pic>
    </p:spTree>
    <p:extLst>
      <p:ext uri="{BB962C8B-B14F-4D97-AF65-F5344CB8AC3E}">
        <p14:creationId xmlns:p14="http://schemas.microsoft.com/office/powerpoint/2010/main" val="130750791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Universal</a:t>
            </a:r>
            <a:r>
              <a:rPr lang="en-US" baseline="0" dirty="0" smtClean="0"/>
              <a:t> App project template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1241"/>
          <a:stretch/>
        </p:blipFill>
        <p:spPr>
          <a:xfrm>
            <a:off x="1704108" y="1315327"/>
            <a:ext cx="8477295" cy="4612599"/>
          </a:xfrm>
          <a:prstGeom prst="rect">
            <a:avLst/>
          </a:prstGeom>
        </p:spPr>
      </p:pic>
    </p:spTree>
    <p:extLst>
      <p:ext uri="{BB962C8B-B14F-4D97-AF65-F5344CB8AC3E}">
        <p14:creationId xmlns:p14="http://schemas.microsoft.com/office/powerpoint/2010/main" val="2127479242"/>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3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ompany xmlns="http://schemas.microsoft.com/sharepoint/v3">Critical Path</Company>
    <Project xmlns="c7dd7a47-5eb0-4219-9c75-8258c822be9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D61B4CFCB5D8D4A8E65D32A29D8DB3E" ma:contentTypeVersion="3" ma:contentTypeDescription="Create a new document." ma:contentTypeScope="" ma:versionID="f0276697cd14aa124c054602ce8fe3c5">
  <xsd:schema xmlns:xsd="http://www.w3.org/2001/XMLSchema" xmlns:xs="http://www.w3.org/2001/XMLSchema" xmlns:p="http://schemas.microsoft.com/office/2006/metadata/properties" xmlns:ns1="http://schemas.microsoft.com/sharepoint/v3" xmlns:ns2="c7dd7a47-5eb0-4219-9c75-8258c822be9e" targetNamespace="http://schemas.microsoft.com/office/2006/metadata/properties" ma:root="true" ma:fieldsID="ce85d22485e5625b9ccd59583b658dde" ns1:_="" ns2:_="">
    <xsd:import namespace="http://schemas.microsoft.com/sharepoint/v3"/>
    <xsd:import namespace="c7dd7a47-5eb0-4219-9c75-8258c822be9e"/>
    <xsd:element name="properties">
      <xsd:complexType>
        <xsd:sequence>
          <xsd:element name="documentManagement">
            <xsd:complexType>
              <xsd:all>
                <xsd:element ref="ns1:Company" minOccurs="0"/>
                <xsd:element ref="ns2:Projec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dd7a47-5eb0-4219-9c75-8258c822be9e" elementFormDefault="qualified">
    <xsd:import namespace="http://schemas.microsoft.com/office/2006/documentManagement/types"/>
    <xsd:import namespace="http://schemas.microsoft.com/office/infopath/2007/PartnerControls"/>
    <xsd:element name="Project" ma:index="9" nillable="true" ma:displayName="Project" ma:internalName="Projec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schemas.microsoft.com/sharepoint/v3"/>
    <ds:schemaRef ds:uri="http://purl.org/dc/terms/"/>
    <ds:schemaRef ds:uri="http://schemas.microsoft.com/office/2006/documentManagement/types"/>
    <ds:schemaRef ds:uri="http://purl.org/dc/dcmitype/"/>
    <ds:schemaRef ds:uri="http://schemas.microsoft.com/office/infopath/2007/PartnerControls"/>
    <ds:schemaRef ds:uri="c7dd7a47-5eb0-4219-9c75-8258c822be9e"/>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F3CB00D-FBE3-46CD-905F-2C1357C53E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7dd7a47-5eb0-4219-9c75-8258c822be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1358</Words>
  <Application>Microsoft Office PowerPoint</Application>
  <PresentationFormat>Custom</PresentationFormat>
  <Paragraphs>198</Paragraphs>
  <Slides>28</Slides>
  <Notes>7</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28</vt:i4>
      </vt:variant>
    </vt:vector>
  </HeadingPairs>
  <TitlesOfParts>
    <vt:vector size="42"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5-30055_Office Template 2012 - 16x9 - Colored Accent Slides</vt:lpstr>
      <vt:lpstr>TEE14 Speaker PPT Template</vt:lpstr>
      <vt:lpstr>3_Metro Presentation</vt:lpstr>
      <vt:lpstr>1_TEE14 Speaker PPT Template</vt:lpstr>
      <vt:lpstr>2_TEE14 Speaker PPT Template</vt:lpstr>
      <vt:lpstr>Office 365 Development</vt:lpstr>
      <vt:lpstr>Universal Windows App Development with Office 365 APIs in Visual Studio 2013</vt:lpstr>
      <vt:lpstr>Agenda</vt:lpstr>
      <vt:lpstr>Vision</vt:lpstr>
      <vt:lpstr>Introduction</vt:lpstr>
      <vt:lpstr>Universal Windows Apps</vt:lpstr>
      <vt:lpstr>Universal App Project</vt:lpstr>
      <vt:lpstr>Visual Studio support</vt:lpstr>
      <vt:lpstr>Universal App project template</vt:lpstr>
      <vt:lpstr>Universal App project template</vt:lpstr>
      <vt:lpstr>Universal App project template</vt:lpstr>
      <vt:lpstr>Universal App project template</vt:lpstr>
      <vt:lpstr>demo</vt:lpstr>
      <vt:lpstr>Integrating Office 365</vt:lpstr>
      <vt:lpstr>Add Office 365 to Universal App</vt:lpstr>
      <vt:lpstr>Adding Connected Services</vt:lpstr>
      <vt:lpstr>Connected Services Permissions</vt:lpstr>
      <vt:lpstr>Add Connected Service</vt:lpstr>
      <vt:lpstr>OAuth Implementation</vt:lpstr>
      <vt:lpstr>Authentication in O365 API Libraries</vt:lpstr>
      <vt:lpstr>Authentication UI</vt:lpstr>
      <vt:lpstr>Office 365 Service Communication</vt:lpstr>
      <vt:lpstr>“Client” object constructor example</vt:lpstr>
      <vt:lpstr>Office 365 Service Communication</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2014-09-30T00:38:07Z</dcterms:created>
  <dcterms:modified xsi:type="dcterms:W3CDTF">2014-11-21T19:21:44Z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0x0101006D61B4CFCB5D8D4A8E65D32A29D8DB3E</vt:lpwstr>
  </property>
</Properties>
</file>